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5" r:id="rId2"/>
    <p:sldMasterId id="2147483651" r:id="rId3"/>
  </p:sldMasterIdLst>
  <p:notesMasterIdLst>
    <p:notesMasterId r:id="rId28"/>
  </p:notesMasterIdLst>
  <p:handoutMasterIdLst>
    <p:handoutMasterId r:id="rId29"/>
  </p:handoutMasterIdLst>
  <p:sldIdLst>
    <p:sldId id="318" r:id="rId4"/>
    <p:sldId id="297" r:id="rId5"/>
    <p:sldId id="486" r:id="rId6"/>
    <p:sldId id="501" r:id="rId7"/>
    <p:sldId id="488" r:id="rId8"/>
    <p:sldId id="423" r:id="rId9"/>
    <p:sldId id="449" r:id="rId10"/>
    <p:sldId id="445" r:id="rId11"/>
    <p:sldId id="502" r:id="rId12"/>
    <p:sldId id="451" r:id="rId13"/>
    <p:sldId id="426" r:id="rId14"/>
    <p:sldId id="417" r:id="rId15"/>
    <p:sldId id="455" r:id="rId16"/>
    <p:sldId id="418" r:id="rId17"/>
    <p:sldId id="496" r:id="rId18"/>
    <p:sldId id="497" r:id="rId19"/>
    <p:sldId id="480" r:id="rId20"/>
    <p:sldId id="481" r:id="rId21"/>
    <p:sldId id="456" r:id="rId22"/>
    <p:sldId id="491" r:id="rId23"/>
    <p:sldId id="500" r:id="rId24"/>
    <p:sldId id="482" r:id="rId25"/>
    <p:sldId id="492" r:id="rId26"/>
    <p:sldId id="498"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New Roman"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New Roman"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New Roman"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New Roman" pitchFamily="-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72F"/>
    <a:srgbClr val="95006B"/>
    <a:srgbClr val="DE009F"/>
    <a:srgbClr val="83A6C9"/>
    <a:srgbClr val="1B2C3D"/>
    <a:srgbClr val="CA5327"/>
    <a:srgbClr val="B62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660"/>
  </p:normalViewPr>
  <p:slideViewPr>
    <p:cSldViewPr>
      <p:cViewPr>
        <p:scale>
          <a:sx n="90" d="100"/>
          <a:sy n="90" d="100"/>
        </p:scale>
        <p:origin x="-618" y="-390"/>
      </p:cViewPr>
      <p:guideLst>
        <p:guide orient="horz" pos="2478"/>
        <p:guide pos="2880"/>
      </p:guideLst>
    </p:cSldViewPr>
  </p:slideViewPr>
  <p:outlineViewPr>
    <p:cViewPr>
      <p:scale>
        <a:sx n="33" d="100"/>
        <a:sy n="33" d="100"/>
      </p:scale>
      <p:origin x="0" y="30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ltLang="en-US"/>
          </a:p>
        </p:txBody>
      </p:sp>
      <p:sp>
        <p:nvSpPr>
          <p:cNvPr id="33792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ltLang="en-US"/>
          </a:p>
        </p:txBody>
      </p:sp>
      <p:sp>
        <p:nvSpPr>
          <p:cNvPr id="33792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ltLang="en-US"/>
          </a:p>
        </p:txBody>
      </p:sp>
      <p:sp>
        <p:nvSpPr>
          <p:cNvPr id="33792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3BCD740-F49B-4B55-9978-2853D656D43A}" type="slidenum">
              <a:rPr lang="en-US" altLang="en-US"/>
              <a:pPr>
                <a:defRPr/>
              </a:pPr>
              <a:t>‹#›</a:t>
            </a:fld>
            <a:endParaRPr lang="en-US" altLang="en-US"/>
          </a:p>
        </p:txBody>
      </p:sp>
    </p:spTree>
    <p:extLst>
      <p:ext uri="{BB962C8B-B14F-4D97-AF65-F5344CB8AC3E}">
        <p14:creationId xmlns:p14="http://schemas.microsoft.com/office/powerpoint/2010/main" val="252064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lt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A1588F1-D801-4E36-B52A-29D459471908}" type="slidenum">
              <a:rPr lang="en-GB" altLang="en-US"/>
              <a:pPr>
                <a:defRPr/>
              </a:pPr>
              <a:t>‹#›</a:t>
            </a:fld>
            <a:endParaRPr lang="en-GB" altLang="en-US"/>
          </a:p>
        </p:txBody>
      </p:sp>
    </p:spTree>
    <p:extLst>
      <p:ext uri="{BB962C8B-B14F-4D97-AF65-F5344CB8AC3E}">
        <p14:creationId xmlns:p14="http://schemas.microsoft.com/office/powerpoint/2010/main" val="1171296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10804AA8-07A1-4E0D-BD84-AAE207E69A4A}" type="slidenum">
              <a:rPr lang="en-GB" altLang="en-US" sz="1200"/>
              <a:pPr/>
              <a:t>1</a:t>
            </a:fld>
            <a:endParaRPr lang="en-GB"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43895261-0C05-4BDD-ACC4-BEDDD709015B}" type="slidenum">
              <a:rPr lang="en-GB" altLang="en-US" sz="1200"/>
              <a:pPr/>
              <a:t>2</a:t>
            </a:fld>
            <a:endParaRPr lang="en-GB"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itchFamily="-1"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D28EB9B9-2600-43A4-8FEC-C6939D082461}" type="slidenum">
              <a:rPr lang="en-GB" altLang="en-US" sz="1200"/>
              <a:pPr/>
              <a:t>12</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 charset="0"/>
              </a:rPr>
              <a:t>Teacher Notes: </a:t>
            </a:r>
          </a:p>
          <a:p>
            <a:endParaRPr lang="en-US" altLang="en-US" smtClean="0">
              <a:latin typeface="Times New Roman" pitchFamily="-1" charset="0"/>
            </a:endParaRPr>
          </a:p>
          <a:p>
            <a:r>
              <a:rPr lang="en-GB" altLang="en-US" smtClean="0">
                <a:latin typeface="Times New Roman" pitchFamily="-1" charset="0"/>
              </a:rPr>
              <a:t>Question 1: The diagram suggests that oil reaches a peak of production around 2020 and then becomes rarer and more expensive.  </a:t>
            </a:r>
          </a:p>
          <a:p>
            <a:r>
              <a:rPr lang="en-GB" altLang="en-US" smtClean="0">
                <a:latin typeface="Times New Roman" pitchFamily="-1" charset="0"/>
              </a:rPr>
              <a:t>  </a:t>
            </a:r>
            <a:endParaRPr lang="en-US" altLang="en-US" smtClean="0">
              <a:latin typeface="Times New Roman" pitchFamily="-1" charset="0"/>
            </a:endParaRPr>
          </a:p>
          <a:p>
            <a:r>
              <a:rPr lang="en-GB" altLang="en-US" smtClean="0">
                <a:latin typeface="Times New Roman" pitchFamily="-1" charset="0"/>
              </a:rPr>
              <a:t>Question 2: Encourage your students to consider who? when? where? what? how? why?</a:t>
            </a:r>
          </a:p>
          <a:p>
            <a:endParaRPr lang="en-US" altLang="en-US" smtClean="0">
              <a:latin typeface="Times New Roman" pitchFamily="-1" charset="0"/>
            </a:endParaRPr>
          </a:p>
          <a:p>
            <a:pPr>
              <a:buFontTx/>
              <a:buChar char="-"/>
            </a:pPr>
            <a:r>
              <a:rPr lang="en-GB" altLang="en-US" smtClean="0">
                <a:latin typeface="Times New Roman" pitchFamily="-1" charset="0"/>
              </a:rPr>
              <a:t>Who produced this graph? [Would they trust it more if an oil company or a university had produced it?]</a:t>
            </a:r>
          </a:p>
          <a:p>
            <a:pPr>
              <a:buFontTx/>
              <a:buChar char="-"/>
            </a:pPr>
            <a:endParaRPr lang="en-US" altLang="en-US" smtClean="0">
              <a:latin typeface="Times New Roman" pitchFamily="-1" charset="0"/>
            </a:endParaRPr>
          </a:p>
          <a:p>
            <a:pPr>
              <a:buFontTx/>
              <a:buChar char="-"/>
            </a:pPr>
            <a:r>
              <a:rPr lang="en-GB" altLang="en-US" smtClean="0">
                <a:latin typeface="Times New Roman" pitchFamily="-1" charset="0"/>
              </a:rPr>
              <a:t>When was it created? [Ask them which do they think would be more credible: a graph created in 1930 or one created in 2015.]</a:t>
            </a:r>
          </a:p>
          <a:p>
            <a:pPr>
              <a:buFontTx/>
              <a:buChar char="-"/>
            </a:pPr>
            <a:endParaRPr lang="en-US" altLang="en-US" smtClean="0">
              <a:latin typeface="Times New Roman" pitchFamily="-1" charset="0"/>
            </a:endParaRPr>
          </a:p>
          <a:p>
            <a:pPr>
              <a:buFontTx/>
              <a:buChar char="•"/>
            </a:pPr>
            <a:r>
              <a:rPr lang="en-GB" altLang="en-US" smtClean="0">
                <a:latin typeface="Times New Roman" pitchFamily="-1" charset="0"/>
              </a:rPr>
              <a:t> Where is it from? [Why might this be on the website of an oil company? What about if it was on the website of a company making electric cars?]</a:t>
            </a:r>
            <a:endParaRPr lang="en-US" altLang="en-US" smtClean="0">
              <a:latin typeface="Times New Roman" pitchFamily="-1" charset="0"/>
            </a:endParaRPr>
          </a:p>
          <a:p>
            <a:pPr>
              <a:buFontTx/>
              <a:buChar char="•"/>
            </a:pPr>
            <a:endParaRPr lang="en-GB" altLang="en-US" smtClean="0">
              <a:latin typeface="Times New Roman" pitchFamily="-1" charset="0"/>
            </a:endParaRPr>
          </a:p>
          <a:p>
            <a:pPr>
              <a:buFontTx/>
              <a:buChar char="•"/>
            </a:pPr>
            <a:r>
              <a:rPr lang="en-GB" altLang="en-US" smtClean="0">
                <a:latin typeface="Times New Roman" pitchFamily="-1" charset="0"/>
              </a:rPr>
              <a:t> What data would have been used to create the graph? [Ask students if it is possible to have data from 2140.]</a:t>
            </a:r>
            <a:endParaRPr lang="en-US" altLang="en-US" smtClean="0">
              <a:latin typeface="Times New Roman" pitchFamily="-1" charset="0"/>
            </a:endParaRPr>
          </a:p>
          <a:p>
            <a:pPr>
              <a:buFontTx/>
              <a:buChar char="•"/>
            </a:pPr>
            <a:endParaRPr lang="en-GB" altLang="en-US" smtClean="0">
              <a:latin typeface="Times New Roman" pitchFamily="-1" charset="0"/>
            </a:endParaRPr>
          </a:p>
          <a:p>
            <a:pPr>
              <a:buFontTx/>
              <a:buChar char="•"/>
            </a:pPr>
            <a:r>
              <a:rPr lang="en-GB" altLang="en-US" smtClean="0">
                <a:latin typeface="Times New Roman" pitchFamily="-1" charset="0"/>
              </a:rPr>
              <a:t> How accurate is it? [Ask students to look at the scale.]</a:t>
            </a:r>
            <a:endParaRPr lang="en-US" altLang="en-US" smtClean="0">
              <a:latin typeface="Times New Roman" pitchFamily="-1" charset="0"/>
            </a:endParaRPr>
          </a:p>
          <a:p>
            <a:pPr>
              <a:buFontTx/>
              <a:buChar char="•"/>
            </a:pPr>
            <a:endParaRPr lang="en-GB" altLang="en-US" smtClean="0">
              <a:latin typeface="Times New Roman" pitchFamily="-1" charset="0"/>
            </a:endParaRPr>
          </a:p>
          <a:p>
            <a:pPr>
              <a:buFontTx/>
              <a:buChar char="•"/>
            </a:pPr>
            <a:r>
              <a:rPr lang="en-GB" altLang="en-US" smtClean="0">
                <a:latin typeface="Times New Roman" pitchFamily="-1" charset="0"/>
              </a:rPr>
              <a:t> Why might this have been published? [Having considered all the questions above, why do the class think it could have been published.]</a:t>
            </a:r>
            <a:endParaRPr lang="en-US" altLang="en-US" smtClean="0">
              <a:latin typeface="Times New Roman" pitchFamily="-1" charset="0"/>
            </a:endParaRPr>
          </a:p>
          <a:p>
            <a:r>
              <a:rPr lang="en-GB" altLang="en-US" smtClean="0">
                <a:latin typeface="Times New Roman" pitchFamily="-1" charset="0"/>
              </a:rPr>
              <a:t> </a:t>
            </a:r>
            <a:endParaRPr lang="en-US" altLang="en-US" smtClean="0">
              <a:latin typeface="Times New Roman" pitchFamily="-1" charset="0"/>
            </a:endParaRPr>
          </a:p>
          <a:p>
            <a:r>
              <a:rPr lang="en-GB" altLang="en-US" smtClean="0">
                <a:latin typeface="Times New Roman" pitchFamily="-1" charset="0"/>
              </a:rPr>
              <a:t>Information about the graph: this graph is an annotated version of a graph produced in 1956 by M. King Hubbard, a geoscientist who worked at the Shell research lab in Texas. This graph illustrates his prediction that petroleum extraction would reach a maximum rate, after which the rate of production would enter terminal decline. He created this prediction model for Shell, to guide their planning for the future. </a:t>
            </a:r>
          </a:p>
          <a:p>
            <a:endParaRPr lang="en-US" altLang="en-US" smtClean="0">
              <a:latin typeface="Times New Roman" pitchFamily="-1" charset="0"/>
            </a:endParaRPr>
          </a:p>
          <a:p>
            <a:r>
              <a:rPr lang="en-GB" altLang="en-US" smtClean="0">
                <a:latin typeface="Times New Roman" pitchFamily="-1" charset="0"/>
              </a:rPr>
              <a:t>The prediction is controversial, with some opponents pointing to potential new sources of oil and new extraction technologies that have not yet been discovered. Others have suggested that climate change will be more of a limiting factor and will mean that a decision will be taken to leave oil in the ground because to use it as a fuel will pose an unacceptable threat. You might want to ask the class what further information they would like to assess this data.</a:t>
            </a:r>
            <a:endParaRPr lang="en-US" altLang="en-US" smtClean="0">
              <a:latin typeface="Times New Roman" pitchFamily="-1"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DFAB2E83-B092-4C01-9458-7FC4497D6F25}" type="slidenum">
              <a:rPr lang="en-GB" altLang="en-US" sz="1200"/>
              <a:pPr/>
              <a:t>13</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itchFamily="-1" charset="0"/>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6098AD77-3D87-4B42-9324-E4D48462BA32}" type="slidenum">
              <a:rPr lang="en-GB" altLang="en-US" sz="1200"/>
              <a:pPr/>
              <a:t>14</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sustrans_welsh_white"/>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4"/>
          <p:cNvSpPr>
            <a:spLocks noGrp="1" noChangeArrowheads="1"/>
          </p:cNvSpPr>
          <p:nvPr>
            <p:ph type="ctrTitle"/>
          </p:nvPr>
        </p:nvSpPr>
        <p:spPr>
          <a:xfrm>
            <a:off x="685800" y="1197009"/>
            <a:ext cx="7772400" cy="1008063"/>
          </a:xfrm>
        </p:spPr>
        <p:txBody>
          <a:bodyPr/>
          <a:lstStyle>
            <a:lvl1pPr>
              <a:defRPr sz="4400"/>
            </a:lvl1pPr>
          </a:lstStyle>
          <a:p>
            <a:pPr lvl="0"/>
            <a:r>
              <a:rPr lang="en-US" altLang="en-US" noProof="0" smtClean="0"/>
              <a:t>Click to edit Master title style</a:t>
            </a:r>
          </a:p>
        </p:txBody>
      </p:sp>
      <p:sp>
        <p:nvSpPr>
          <p:cNvPr id="115717" name="Rectangle 5"/>
          <p:cNvSpPr>
            <a:spLocks noGrp="1" noChangeArrowheads="1"/>
          </p:cNvSpPr>
          <p:nvPr>
            <p:ph type="subTitle" idx="1"/>
          </p:nvPr>
        </p:nvSpPr>
        <p:spPr>
          <a:xfrm>
            <a:off x="684215" y="2205038"/>
            <a:ext cx="7088187" cy="1752600"/>
          </a:xfrm>
        </p:spPr>
        <p:txBody>
          <a:bodyPr/>
          <a:lstStyle>
            <a:lvl1pPr marL="0" indent="0">
              <a:defRPr/>
            </a:lvl1pPr>
          </a:lstStyle>
          <a:p>
            <a:pPr lvl="0"/>
            <a:r>
              <a:rPr lang="en-US" altLang="en-US" noProof="0" smtClean="0"/>
              <a:t>Click to edit Master subtitle style</a:t>
            </a:r>
          </a:p>
        </p:txBody>
      </p:sp>
    </p:spTree>
    <p:extLst>
      <p:ext uri="{BB962C8B-B14F-4D97-AF65-F5344CB8AC3E}">
        <p14:creationId xmlns:p14="http://schemas.microsoft.com/office/powerpoint/2010/main" val="305004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092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647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sustrans_welsh_white"/>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4"/>
          <p:cNvSpPr>
            <a:spLocks noGrp="1" noChangeArrowheads="1"/>
          </p:cNvSpPr>
          <p:nvPr>
            <p:ph type="ctrTitle"/>
          </p:nvPr>
        </p:nvSpPr>
        <p:spPr>
          <a:xfrm>
            <a:off x="685800" y="1197009"/>
            <a:ext cx="7772400" cy="1008063"/>
          </a:xfrm>
        </p:spPr>
        <p:txBody>
          <a:bodyPr/>
          <a:lstStyle>
            <a:lvl1pPr>
              <a:defRPr sz="4400"/>
            </a:lvl1pPr>
          </a:lstStyle>
          <a:p>
            <a:pPr lvl="0"/>
            <a:r>
              <a:rPr lang="en-US" altLang="en-US" noProof="0" smtClean="0"/>
              <a:t>Click to edit Master title style</a:t>
            </a:r>
          </a:p>
        </p:txBody>
      </p:sp>
      <p:sp>
        <p:nvSpPr>
          <p:cNvPr id="225285" name="Rectangle 5"/>
          <p:cNvSpPr>
            <a:spLocks noGrp="1" noChangeArrowheads="1"/>
          </p:cNvSpPr>
          <p:nvPr>
            <p:ph type="subTitle" idx="1"/>
          </p:nvPr>
        </p:nvSpPr>
        <p:spPr>
          <a:xfrm>
            <a:off x="684215" y="2205038"/>
            <a:ext cx="7088187" cy="1752600"/>
          </a:xfrm>
        </p:spPr>
        <p:txBody>
          <a:bodyPr/>
          <a:lstStyle>
            <a:lvl1pPr marL="0" indent="0">
              <a:defRPr/>
            </a:lvl1pPr>
          </a:lstStyle>
          <a:p>
            <a:pPr lvl="0"/>
            <a:r>
              <a:rPr lang="en-US" altLang="en-US" noProof="0" smtClean="0"/>
              <a:t>Click to edit Master subtitle style</a:t>
            </a:r>
          </a:p>
        </p:txBody>
      </p:sp>
    </p:spTree>
    <p:extLst>
      <p:ext uri="{BB962C8B-B14F-4D97-AF65-F5344CB8AC3E}">
        <p14:creationId xmlns:p14="http://schemas.microsoft.com/office/powerpoint/2010/main" val="209440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3705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551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18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4764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40853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4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1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4281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2241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741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5779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sustrans_welsh_white"/>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Rectangle 4"/>
          <p:cNvSpPr>
            <a:spLocks noGrp="1" noChangeArrowheads="1"/>
          </p:cNvSpPr>
          <p:nvPr>
            <p:ph type="ctrTitle"/>
          </p:nvPr>
        </p:nvSpPr>
        <p:spPr>
          <a:xfrm>
            <a:off x="685800" y="1197009"/>
            <a:ext cx="7772400" cy="1008063"/>
          </a:xfrm>
        </p:spPr>
        <p:txBody>
          <a:bodyPr/>
          <a:lstStyle>
            <a:lvl1pPr>
              <a:defRPr sz="4400"/>
            </a:lvl1pPr>
          </a:lstStyle>
          <a:p>
            <a:pPr lvl="0"/>
            <a:r>
              <a:rPr lang="en-US" altLang="en-US" noProof="0" smtClean="0"/>
              <a:t>Click to edit Master title style</a:t>
            </a:r>
          </a:p>
        </p:txBody>
      </p:sp>
      <p:sp>
        <p:nvSpPr>
          <p:cNvPr id="140293" name="Rectangle 5"/>
          <p:cNvSpPr>
            <a:spLocks noGrp="1" noChangeArrowheads="1"/>
          </p:cNvSpPr>
          <p:nvPr>
            <p:ph type="subTitle" idx="1"/>
          </p:nvPr>
        </p:nvSpPr>
        <p:spPr>
          <a:xfrm>
            <a:off x="684215" y="2205038"/>
            <a:ext cx="7088187" cy="1752600"/>
          </a:xfrm>
        </p:spPr>
        <p:txBody>
          <a:bodyPr/>
          <a:lstStyle>
            <a:lvl1pPr marL="0" indent="0">
              <a:defRPr/>
            </a:lvl1pPr>
          </a:lstStyle>
          <a:p>
            <a:pPr lvl="0"/>
            <a:r>
              <a:rPr lang="en-US" altLang="en-US" noProof="0" smtClean="0"/>
              <a:t>Click to edit Master subtitle style</a:t>
            </a:r>
          </a:p>
        </p:txBody>
      </p:sp>
    </p:spTree>
    <p:extLst>
      <p:ext uri="{BB962C8B-B14F-4D97-AF65-F5344CB8AC3E}">
        <p14:creationId xmlns:p14="http://schemas.microsoft.com/office/powerpoint/2010/main" val="1068587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959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4375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6656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3779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14598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51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393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534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8708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3530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716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994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574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3623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6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182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340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68313" y="269875"/>
            <a:ext cx="821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1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4" descr="sustrans_welsh_white"/>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5"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txStyles>
    <p:titleStyle>
      <a:lvl1pPr algn="l" rtl="0" eaLnBrk="0" fontAlgn="base" hangingPunct="0">
        <a:spcBef>
          <a:spcPct val="0"/>
        </a:spcBef>
        <a:spcAft>
          <a:spcPct val="0"/>
        </a:spcAft>
        <a:defRPr sz="4000">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2pPr>
      <a:lvl3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3pPr>
      <a:lvl4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4pPr>
      <a:lvl5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p:titleStyle>
    <p:bodyStyle>
      <a:lvl1pPr marL="355600" indent="-355600" algn="l" rtl="0" eaLnBrk="0" fontAlgn="base" hangingPunct="0">
        <a:spcBef>
          <a:spcPct val="45000"/>
        </a:spcBef>
        <a:spcAft>
          <a:spcPct val="0"/>
        </a:spcAft>
        <a:defRPr sz="2800">
          <a:solidFill>
            <a:schemeClr val="bg1"/>
          </a:solidFill>
          <a:latin typeface="+mn-lt"/>
          <a:ea typeface="ＭＳ Ｐゴシック" pitchFamily="-1" charset="-128"/>
          <a:cs typeface="ＭＳ Ｐゴシック" pitchFamily="-1" charset="-128"/>
        </a:defRPr>
      </a:lvl1pPr>
      <a:lvl2pPr marL="820738" indent="-285750" algn="l" rtl="0" eaLnBrk="0" fontAlgn="base" hangingPunct="0">
        <a:spcBef>
          <a:spcPct val="45000"/>
        </a:spcBef>
        <a:spcAft>
          <a:spcPct val="0"/>
        </a:spcAft>
        <a:defRPr sz="2400">
          <a:solidFill>
            <a:schemeClr val="bg1"/>
          </a:solidFill>
          <a:latin typeface="+mn-lt"/>
          <a:ea typeface="ＭＳ Ｐゴシック" pitchFamily="-1" charset="-128"/>
        </a:defRPr>
      </a:lvl2pPr>
      <a:lvl3pPr marL="1228725" indent="-228600" algn="l" rtl="0" eaLnBrk="0" fontAlgn="base" hangingPunct="0">
        <a:spcBef>
          <a:spcPct val="45000"/>
        </a:spcBef>
        <a:spcAft>
          <a:spcPct val="0"/>
        </a:spcAft>
        <a:defRPr sz="2000">
          <a:solidFill>
            <a:schemeClr val="bg1"/>
          </a:solidFill>
          <a:latin typeface="+mn-lt"/>
          <a:ea typeface="ＭＳ Ｐゴシック" pitchFamily="-1" charset="-128"/>
        </a:defRPr>
      </a:lvl3pPr>
      <a:lvl4pPr marL="1636713" indent="-228600" algn="l" rtl="0" eaLnBrk="0" fontAlgn="base" hangingPunct="0">
        <a:spcBef>
          <a:spcPct val="45000"/>
        </a:spcBef>
        <a:spcAft>
          <a:spcPct val="0"/>
        </a:spcAft>
        <a:defRPr>
          <a:solidFill>
            <a:schemeClr val="bg1"/>
          </a:solidFill>
          <a:latin typeface="+mn-lt"/>
          <a:ea typeface="ＭＳ Ｐゴシック" pitchFamily="-1" charset="-128"/>
        </a:defRPr>
      </a:lvl4pPr>
      <a:lvl5pPr marL="2057400" indent="-228600" algn="l" rtl="0" eaLnBrk="0" fontAlgn="base" hangingPunct="0">
        <a:spcBef>
          <a:spcPct val="45000"/>
        </a:spcBef>
        <a:spcAft>
          <a:spcPct val="0"/>
        </a:spcAft>
        <a:defRPr>
          <a:solidFill>
            <a:schemeClr val="bg1"/>
          </a:solidFill>
          <a:latin typeface="+mn-lt"/>
          <a:ea typeface="ＭＳ Ｐゴシック" pitchFamily="-1" charset="-128"/>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68313" y="269875"/>
            <a:ext cx="821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	Second level</a:t>
            </a:r>
          </a:p>
          <a:p>
            <a:pPr lvl="0"/>
            <a:r>
              <a:rPr lang="en-US" altLang="en-US" smtClean="0"/>
              <a:t>		Third level</a:t>
            </a:r>
          </a:p>
          <a:p>
            <a:pPr lvl="0"/>
            <a:r>
              <a:rPr lang="en-US" altLang="en-US" smtClean="0"/>
              <a:t>			Fourth level</a:t>
            </a:r>
          </a:p>
          <a:p>
            <a:pPr lvl="0"/>
            <a:r>
              <a:rPr lang="en-US" altLang="en-US" smtClean="0"/>
              <a:t>				Fifth level</a:t>
            </a:r>
          </a:p>
        </p:txBody>
      </p:sp>
      <p:pic>
        <p:nvPicPr>
          <p:cNvPr id="2052" name="Picture 13" descr="sustrans_welsh_white"/>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6"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xStyles>
    <p:titleStyle>
      <a:lvl1pPr algn="l" rtl="0" eaLnBrk="0" fontAlgn="base" hangingPunct="0">
        <a:spcBef>
          <a:spcPct val="0"/>
        </a:spcBef>
        <a:spcAft>
          <a:spcPct val="0"/>
        </a:spcAft>
        <a:defRPr sz="4000">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2pPr>
      <a:lvl3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3pPr>
      <a:lvl4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4pPr>
      <a:lvl5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p:titleStyle>
    <p:bodyStyle>
      <a:lvl1pPr marL="355600" indent="-355600" algn="l" rtl="0" eaLnBrk="0" fontAlgn="base" hangingPunct="0">
        <a:spcBef>
          <a:spcPct val="45000"/>
        </a:spcBef>
        <a:spcAft>
          <a:spcPct val="0"/>
        </a:spcAft>
        <a:defRPr sz="2800">
          <a:solidFill>
            <a:schemeClr val="bg1"/>
          </a:solidFill>
          <a:latin typeface="+mn-lt"/>
          <a:ea typeface="ＭＳ Ｐゴシック" pitchFamily="-1" charset="-128"/>
          <a:cs typeface="ＭＳ Ｐゴシック" pitchFamily="-1" charset="-128"/>
        </a:defRPr>
      </a:lvl1pPr>
      <a:lvl2pPr marL="820738" indent="-285750" algn="l" rtl="0" eaLnBrk="0" fontAlgn="base" hangingPunct="0">
        <a:spcBef>
          <a:spcPct val="45000"/>
        </a:spcBef>
        <a:spcAft>
          <a:spcPct val="0"/>
        </a:spcAft>
        <a:defRPr sz="2400">
          <a:solidFill>
            <a:schemeClr val="bg1"/>
          </a:solidFill>
          <a:latin typeface="+mn-lt"/>
          <a:ea typeface="ＭＳ Ｐゴシック" pitchFamily="-1" charset="-128"/>
        </a:defRPr>
      </a:lvl2pPr>
      <a:lvl3pPr marL="1228725" indent="-228600" algn="l" rtl="0" eaLnBrk="0" fontAlgn="base" hangingPunct="0">
        <a:spcBef>
          <a:spcPct val="45000"/>
        </a:spcBef>
        <a:spcAft>
          <a:spcPct val="0"/>
        </a:spcAft>
        <a:defRPr sz="2000">
          <a:solidFill>
            <a:schemeClr val="bg1"/>
          </a:solidFill>
          <a:latin typeface="+mn-lt"/>
          <a:ea typeface="ＭＳ Ｐゴシック" pitchFamily="-1" charset="-128"/>
        </a:defRPr>
      </a:lvl3pPr>
      <a:lvl4pPr marL="1636713" indent="-228600" algn="l" rtl="0" eaLnBrk="0" fontAlgn="base" hangingPunct="0">
        <a:spcBef>
          <a:spcPct val="45000"/>
        </a:spcBef>
        <a:spcAft>
          <a:spcPct val="0"/>
        </a:spcAft>
        <a:defRPr>
          <a:solidFill>
            <a:schemeClr val="bg1"/>
          </a:solidFill>
          <a:latin typeface="+mn-lt"/>
          <a:ea typeface="ＭＳ Ｐゴシック" pitchFamily="-1" charset="-128"/>
        </a:defRPr>
      </a:lvl4pPr>
      <a:lvl5pPr marL="2057400" indent="-228600" algn="l" rtl="0" eaLnBrk="0" fontAlgn="base" hangingPunct="0">
        <a:spcBef>
          <a:spcPct val="45000"/>
        </a:spcBef>
        <a:spcAft>
          <a:spcPct val="0"/>
        </a:spcAft>
        <a:defRPr>
          <a:solidFill>
            <a:schemeClr val="bg1"/>
          </a:solidFill>
          <a:latin typeface="+mn-lt"/>
          <a:ea typeface="ＭＳ Ｐゴシック" pitchFamily="-1" charset="-128"/>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468313" y="269875"/>
            <a:ext cx="821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6" descr="sustrans_welsh_white"/>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7"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l" rtl="0" eaLnBrk="0" fontAlgn="base" hangingPunct="0">
        <a:spcBef>
          <a:spcPct val="0"/>
        </a:spcBef>
        <a:spcAft>
          <a:spcPct val="0"/>
        </a:spcAft>
        <a:defRPr sz="4000">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2pPr>
      <a:lvl3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3pPr>
      <a:lvl4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4pPr>
      <a:lvl5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p:titleStyle>
    <p:bodyStyle>
      <a:lvl1pPr marL="355600" indent="-355600" algn="l" rtl="0" eaLnBrk="0" fontAlgn="base" hangingPunct="0">
        <a:spcBef>
          <a:spcPct val="45000"/>
        </a:spcBef>
        <a:spcAft>
          <a:spcPct val="0"/>
        </a:spcAft>
        <a:defRPr sz="2800">
          <a:solidFill>
            <a:schemeClr val="bg1"/>
          </a:solidFill>
          <a:latin typeface="+mn-lt"/>
          <a:ea typeface="ＭＳ Ｐゴシック" pitchFamily="-1" charset="-128"/>
          <a:cs typeface="ＭＳ Ｐゴシック" pitchFamily="-1" charset="-128"/>
        </a:defRPr>
      </a:lvl1pPr>
      <a:lvl2pPr marL="820738" indent="-285750" algn="l" rtl="0" eaLnBrk="0" fontAlgn="base" hangingPunct="0">
        <a:spcBef>
          <a:spcPct val="45000"/>
        </a:spcBef>
        <a:spcAft>
          <a:spcPct val="0"/>
        </a:spcAft>
        <a:defRPr sz="2400">
          <a:solidFill>
            <a:schemeClr val="bg1"/>
          </a:solidFill>
          <a:latin typeface="+mn-lt"/>
          <a:ea typeface="ＭＳ Ｐゴシック" pitchFamily="-1" charset="-128"/>
        </a:defRPr>
      </a:lvl2pPr>
      <a:lvl3pPr marL="1228725" indent="-228600" algn="l" rtl="0" eaLnBrk="0" fontAlgn="base" hangingPunct="0">
        <a:spcBef>
          <a:spcPct val="45000"/>
        </a:spcBef>
        <a:spcAft>
          <a:spcPct val="0"/>
        </a:spcAft>
        <a:defRPr sz="2000">
          <a:solidFill>
            <a:schemeClr val="bg1"/>
          </a:solidFill>
          <a:latin typeface="+mn-lt"/>
          <a:ea typeface="ＭＳ Ｐゴシック" pitchFamily="-1" charset="-128"/>
        </a:defRPr>
      </a:lvl3pPr>
      <a:lvl4pPr marL="1636713" indent="-228600" algn="l" rtl="0" eaLnBrk="0" fontAlgn="base" hangingPunct="0">
        <a:spcBef>
          <a:spcPct val="45000"/>
        </a:spcBef>
        <a:spcAft>
          <a:spcPct val="0"/>
        </a:spcAft>
        <a:defRPr>
          <a:solidFill>
            <a:schemeClr val="bg1"/>
          </a:solidFill>
          <a:latin typeface="+mn-lt"/>
          <a:ea typeface="ＭＳ Ｐゴシック" pitchFamily="-1" charset="-128"/>
        </a:defRPr>
      </a:lvl4pPr>
      <a:lvl5pPr marL="2057400" indent="-228600" algn="l" rtl="0" eaLnBrk="0" fontAlgn="base" hangingPunct="0">
        <a:spcBef>
          <a:spcPct val="45000"/>
        </a:spcBef>
        <a:spcAft>
          <a:spcPct val="0"/>
        </a:spcAft>
        <a:defRPr>
          <a:solidFill>
            <a:schemeClr val="bg1"/>
          </a:solidFill>
          <a:latin typeface="+mn-lt"/>
          <a:ea typeface="ＭＳ Ｐゴシック" pitchFamily="-1" charset="-128"/>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bit.ly/1g5VkBZ"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Ac2vWdcmGk"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sustrans-powerpoint-backgrounds-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9" descr="sustrans_welsh-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64" y="1268760"/>
            <a:ext cx="746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SWOT Analysis</a:t>
            </a:r>
          </a:p>
        </p:txBody>
      </p:sp>
      <p:sp>
        <p:nvSpPr>
          <p:cNvPr id="16387" name="Content Placeholder 2"/>
          <p:cNvSpPr>
            <a:spLocks noGrp="1"/>
          </p:cNvSpPr>
          <p:nvPr>
            <p:ph idx="1"/>
          </p:nvPr>
        </p:nvSpPr>
        <p:spPr/>
        <p:txBody>
          <a:bodyPr/>
          <a:lstStyle/>
          <a:p>
            <a:pPr marL="0" indent="0"/>
            <a:r>
              <a:rPr lang="en-GB" altLang="en-US" dirty="0" smtClean="0">
                <a:solidFill>
                  <a:srgbClr val="FFC000"/>
                </a:solidFill>
              </a:rPr>
              <a:t>Activity Three </a:t>
            </a:r>
            <a:r>
              <a:rPr lang="en-GB" altLang="en-US" dirty="0" smtClean="0"/>
              <a:t>in your Activity Pack.  </a:t>
            </a:r>
          </a:p>
          <a:p>
            <a:pPr marL="0" indent="0"/>
            <a:r>
              <a:rPr lang="en-GB" altLang="en-US" dirty="0" smtClean="0"/>
              <a:t>Each group considers a transport plan from around the world and completes a </a:t>
            </a:r>
            <a:r>
              <a:rPr lang="en-GB" altLang="en-US" dirty="0" smtClean="0">
                <a:solidFill>
                  <a:srgbClr val="FFC000"/>
                </a:solidFill>
              </a:rPr>
              <a:t>SWOT analysis</a:t>
            </a:r>
            <a:r>
              <a:rPr lang="en-GB" altLang="en-US" dirty="0" smtClean="0"/>
              <a:t> of the solution described, using the SWOT frame. </a:t>
            </a:r>
          </a:p>
          <a:p>
            <a:pPr marL="0" indent="0"/>
            <a:endParaRPr lang="en-GB" altLang="en-US" dirty="0" smtClean="0"/>
          </a:p>
          <a:p>
            <a:pPr marL="0" indent="0"/>
            <a:r>
              <a:rPr lang="en-GB" altLang="en-US" dirty="0" smtClean="0"/>
              <a:t>Consideration point: how well do you think this plan would work in your local area?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260350"/>
            <a:ext cx="8218488" cy="1143000"/>
          </a:xfrm>
        </p:spPr>
        <p:txBody>
          <a:bodyPr/>
          <a:lstStyle/>
          <a:p>
            <a:r>
              <a:rPr lang="en-GB" altLang="en-US" smtClean="0"/>
              <a:t>Session Two</a:t>
            </a:r>
          </a:p>
        </p:txBody>
      </p:sp>
      <p:sp>
        <p:nvSpPr>
          <p:cNvPr id="30723" name="Content Placeholder 2"/>
          <p:cNvSpPr>
            <a:spLocks noGrp="1"/>
          </p:cNvSpPr>
          <p:nvPr>
            <p:ph idx="1"/>
          </p:nvPr>
        </p:nvSpPr>
        <p:spPr/>
        <p:txBody>
          <a:bodyPr/>
          <a:lstStyle/>
          <a:p>
            <a:pPr>
              <a:defRPr/>
            </a:pPr>
            <a:r>
              <a:rPr lang="en-GB" altLang="en-US" dirty="0" smtClean="0"/>
              <a:t>You will:</a:t>
            </a:r>
          </a:p>
          <a:p>
            <a:pPr marL="457200" indent="-457200">
              <a:buFont typeface="Wingdings" panose="05000000000000000000" pitchFamily="2" charset="2"/>
              <a:buChar char="§"/>
              <a:defRPr/>
            </a:pPr>
            <a:r>
              <a:rPr lang="en-GB" altLang="en-US" dirty="0" smtClean="0"/>
              <a:t>consider of a variety of sources and viewpoints</a:t>
            </a:r>
          </a:p>
          <a:p>
            <a:pPr marL="457200" indent="-457200">
              <a:buFont typeface="Wingdings" panose="05000000000000000000" pitchFamily="2" charset="2"/>
              <a:buChar char="§"/>
              <a:defRPr/>
            </a:pPr>
            <a:r>
              <a:rPr lang="en-GB" altLang="en-US" dirty="0" smtClean="0"/>
              <a:t>critically assess a variety of sources.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GB" altLang="en-US" smtClean="0">
                <a:latin typeface="Adobe Fan Heiti Std B" pitchFamily="34" charset="-128"/>
                <a:ea typeface="Adobe Fan Heiti Std B" pitchFamily="34" charset="-128"/>
              </a:rPr>
              <a:t>Interpreting Sources</a:t>
            </a:r>
          </a:p>
        </p:txBody>
      </p:sp>
      <p:sp>
        <p:nvSpPr>
          <p:cNvPr id="18435" name="Content Placeholder 2"/>
          <p:cNvSpPr>
            <a:spLocks noGrp="1"/>
          </p:cNvSpPr>
          <p:nvPr>
            <p:ph idx="1"/>
          </p:nvPr>
        </p:nvSpPr>
        <p:spPr>
          <a:xfrm>
            <a:off x="298450" y="1449388"/>
            <a:ext cx="8280400" cy="3517900"/>
          </a:xfrm>
        </p:spPr>
        <p:txBody>
          <a:bodyPr/>
          <a:lstStyle/>
          <a:p>
            <a:pPr marL="0" indent="0"/>
            <a:r>
              <a:rPr lang="en-GB" altLang="en-US" smtClean="0"/>
              <a:t>“You can use all the quantitative data you can get, but you still have to distrust it and use your own intelligence and judgement.”</a:t>
            </a:r>
            <a:endParaRPr lang="en-GB" altLang="en-US" sz="2400" smtClean="0"/>
          </a:p>
          <a:p>
            <a:pPr marL="0" indent="0"/>
            <a:r>
              <a:rPr lang="en-GB" altLang="en-US" sz="2400" smtClean="0"/>
              <a:t>Alvin Toffler, US Futurist</a:t>
            </a:r>
          </a:p>
          <a:p>
            <a:pPr marL="0" indent="0">
              <a:buFont typeface="Wingdings" pitchFamily="-1" charset="2"/>
              <a:buChar char="§"/>
            </a:pPr>
            <a:r>
              <a:rPr lang="en-GB" altLang="en-US" sz="2400" smtClean="0"/>
              <a:t> What questions do we ask about sources of data?</a:t>
            </a:r>
            <a:endParaRPr lang="en-GB" altLang="en-US" smtClean="0">
              <a:latin typeface="Arial Narrow" pitchFamily="-1" charset="0"/>
            </a:endParaRPr>
          </a:p>
        </p:txBody>
      </p:sp>
      <p:pic>
        <p:nvPicPr>
          <p:cNvPr id="18436" name="Picture 14" descr="C:\Users\jane.houston\AppData\Local\Microsoft\Windows\Temporary Internet Files\Content.IE5\7RI7HWKZ\facebook_logo-300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051300"/>
            <a:ext cx="185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C:\Users\jane.houston\AppData\Local\Microsoft\Windows\Temporary Internet Files\Content.IE5\48N5RMDP\bbc[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76600" y="4105275"/>
            <a:ext cx="23241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C:\Users\jane.houston\AppData\Local\Microsoft\Windows\Temporary Internet Files\Content.IE5\1X2E72G8\YouTube-1[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940425" y="4105275"/>
            <a:ext cx="232886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1. What does this diagram suggest?</a:t>
            </a:r>
            <a:br>
              <a:rPr lang="en-GB" altLang="en-US" smtClean="0"/>
            </a:br>
            <a:r>
              <a:rPr lang="en-GB" altLang="en-US" smtClean="0"/>
              <a:t>2. What questions would you ask about it?</a:t>
            </a:r>
          </a:p>
        </p:txBody>
      </p:sp>
      <p:pic>
        <p:nvPicPr>
          <p:cNvPr id="19459"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9288" y="1620838"/>
            <a:ext cx="7272337" cy="4456112"/>
          </a:xfrm>
        </p:spPr>
      </p:pic>
      <p:sp>
        <p:nvSpPr>
          <p:cNvPr id="3" name="TextBox 2"/>
          <p:cNvSpPr txBox="1"/>
          <p:nvPr/>
        </p:nvSpPr>
        <p:spPr>
          <a:xfrm>
            <a:off x="646113" y="6076950"/>
            <a:ext cx="5338762" cy="461963"/>
          </a:xfrm>
          <a:prstGeom prst="rect">
            <a:avLst/>
          </a:prstGeom>
          <a:noFill/>
        </p:spPr>
        <p:txBody>
          <a:bodyPr wrap="none">
            <a:spAutoFit/>
          </a:bodyPr>
          <a:lstStyle/>
          <a:p>
            <a:pPr>
              <a:defRPr/>
            </a:pPr>
            <a:r>
              <a:rPr lang="en-GB" dirty="0">
                <a:latin typeface="+mn-lt"/>
              </a:rPr>
              <a:t>Source: www.explainingthefuture.com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15888"/>
            <a:ext cx="7886700" cy="1325562"/>
          </a:xfrm>
        </p:spPr>
        <p:txBody>
          <a:bodyPr/>
          <a:lstStyle/>
          <a:p>
            <a:r>
              <a:rPr lang="en-GB" altLang="en-US" sz="4900" smtClean="0">
                <a:ea typeface="Adobe Fan Heiti Std B" pitchFamily="34" charset="-128"/>
              </a:rPr>
              <a:t>Critical Literacy</a:t>
            </a:r>
            <a:endParaRPr lang="en-GB" altLang="en-US" smtClean="0"/>
          </a:p>
        </p:txBody>
      </p:sp>
      <p:sp>
        <p:nvSpPr>
          <p:cNvPr id="20483" name="Content Placeholder 2"/>
          <p:cNvSpPr>
            <a:spLocks noGrp="1"/>
          </p:cNvSpPr>
          <p:nvPr>
            <p:ph idx="1"/>
          </p:nvPr>
        </p:nvSpPr>
        <p:spPr>
          <a:xfrm>
            <a:off x="692150" y="1512888"/>
            <a:ext cx="7886700" cy="3135312"/>
          </a:xfrm>
        </p:spPr>
        <p:txBody>
          <a:bodyPr/>
          <a:lstStyle/>
          <a:p>
            <a:r>
              <a:rPr lang="en-GB" altLang="en-US" smtClean="0"/>
              <a:t>	</a:t>
            </a:r>
            <a:r>
              <a:rPr lang="en-GB" altLang="en-US" smtClean="0">
                <a:solidFill>
                  <a:srgbClr val="FFC000"/>
                </a:solidFill>
              </a:rPr>
              <a:t>Activity Four </a:t>
            </a:r>
            <a:r>
              <a:rPr lang="en-GB" altLang="en-US" smtClean="0"/>
              <a:t>contains two articles about sustainable transport solutions.   Complete the table to analyse these articles. </a:t>
            </a:r>
          </a:p>
        </p:txBody>
      </p:sp>
      <p:sp>
        <p:nvSpPr>
          <p:cNvPr id="20484" name="Rectangle 5"/>
          <p:cNvSpPr>
            <a:spLocks noChangeArrowheads="1"/>
          </p:cNvSpPr>
          <p:nvPr/>
        </p:nvSpPr>
        <p:spPr bwMode="auto">
          <a:xfrm>
            <a:off x="323850" y="3157538"/>
            <a:ext cx="8645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r>
              <a:rPr lang="en-GB" altLang="en-US" sz="2800">
                <a:solidFill>
                  <a:srgbClr val="F1F9F9"/>
                </a:solidFill>
                <a:latin typeface="Arial" charset="0"/>
              </a:rPr>
              <a:t>When you’ve completed the table, decide:</a:t>
            </a:r>
          </a:p>
          <a:p>
            <a:endParaRPr lang="en-GB" altLang="en-US" sz="2800">
              <a:solidFill>
                <a:srgbClr val="F1F9F9"/>
              </a:solidFill>
              <a:latin typeface="Arial" charset="0"/>
            </a:endParaRPr>
          </a:p>
          <a:p>
            <a:pPr>
              <a:buFont typeface="Wingdings" pitchFamily="-1" charset="2"/>
              <a:buChar char="§"/>
            </a:pPr>
            <a:r>
              <a:rPr lang="en-GB" altLang="en-US" sz="2800">
                <a:solidFill>
                  <a:schemeClr val="bg1"/>
                </a:solidFill>
                <a:latin typeface="Arial" charset="0"/>
              </a:rPr>
              <a:t>   which article shows greater bias and how</a:t>
            </a:r>
          </a:p>
          <a:p>
            <a:pPr>
              <a:buFont typeface="Wingdings" pitchFamily="-1" charset="2"/>
              <a:buChar char="§"/>
            </a:pPr>
            <a:r>
              <a:rPr lang="en-GB" altLang="en-US" sz="2800">
                <a:solidFill>
                  <a:srgbClr val="F1F9F9"/>
                </a:solidFill>
                <a:latin typeface="Arial" charset="0"/>
              </a:rPr>
              <a:t>   which article you think is more reliable and why.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850" y="260350"/>
            <a:ext cx="8218488" cy="1143000"/>
          </a:xfrm>
        </p:spPr>
        <p:txBody>
          <a:bodyPr/>
          <a:lstStyle/>
          <a:p>
            <a:r>
              <a:rPr lang="en-GB" altLang="en-US" smtClean="0"/>
              <a:t>Session Three</a:t>
            </a:r>
          </a:p>
        </p:txBody>
      </p:sp>
      <p:sp>
        <p:nvSpPr>
          <p:cNvPr id="30723" name="Content Placeholder 2"/>
          <p:cNvSpPr>
            <a:spLocks noGrp="1"/>
          </p:cNvSpPr>
          <p:nvPr>
            <p:ph idx="1"/>
          </p:nvPr>
        </p:nvSpPr>
        <p:spPr/>
        <p:txBody>
          <a:bodyPr/>
          <a:lstStyle/>
          <a:p>
            <a:pPr>
              <a:defRPr/>
            </a:pPr>
            <a:r>
              <a:rPr lang="en-GB" altLang="en-US" dirty="0" smtClean="0"/>
              <a:t>You will:</a:t>
            </a:r>
          </a:p>
          <a:p>
            <a:pPr marL="457200" indent="-457200">
              <a:buFont typeface="Wingdings" panose="05000000000000000000" pitchFamily="2" charset="2"/>
              <a:buChar char="§"/>
              <a:defRPr/>
            </a:pPr>
            <a:r>
              <a:rPr lang="en-GB" altLang="en-US" dirty="0" smtClean="0"/>
              <a:t>consider of a variety of sources and viewpoints</a:t>
            </a:r>
          </a:p>
          <a:p>
            <a:pPr marL="457200" indent="-457200">
              <a:buFont typeface="Wingdings" panose="05000000000000000000" pitchFamily="2" charset="2"/>
              <a:buChar char="§"/>
              <a:defRPr/>
            </a:pPr>
            <a:r>
              <a:rPr lang="en-GB" altLang="en-US" dirty="0" smtClean="0"/>
              <a:t>consider how you form a personal standpoint.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Lines of Opinion</a:t>
            </a:r>
          </a:p>
        </p:txBody>
      </p:sp>
      <p:sp>
        <p:nvSpPr>
          <p:cNvPr id="22531" name="Content Placeholder 2"/>
          <p:cNvSpPr>
            <a:spLocks noGrp="1"/>
          </p:cNvSpPr>
          <p:nvPr>
            <p:ph idx="1"/>
          </p:nvPr>
        </p:nvSpPr>
        <p:spPr/>
        <p:txBody>
          <a:bodyPr/>
          <a:lstStyle/>
          <a:p>
            <a:pPr marL="514350" indent="-514350">
              <a:buFontTx/>
              <a:buAutoNum type="arabicPeriod"/>
            </a:pPr>
            <a:r>
              <a:rPr lang="en-GB" altLang="en-US" smtClean="0"/>
              <a:t>If you are able to walk or cycle it is selfish to travel by car for short journeys of under a mile.</a:t>
            </a:r>
          </a:p>
          <a:p>
            <a:pPr marL="514350" indent="-514350">
              <a:buFontTx/>
              <a:buAutoNum type="arabicPeriod" startAt="2"/>
            </a:pPr>
            <a:r>
              <a:rPr lang="en-GB" altLang="en-US" smtClean="0"/>
              <a:t>Our transport system is bad for us; it has to change. </a:t>
            </a:r>
          </a:p>
          <a:p>
            <a:pPr marL="514350" indent="-514350"/>
            <a:endParaRPr lang="en-GB" altLang="en-US" smtClean="0"/>
          </a:p>
          <a:p>
            <a:pPr marL="514350" indent="-514350"/>
            <a:endParaRPr lang="en-GB"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850" y="260350"/>
            <a:ext cx="8218488" cy="1143000"/>
          </a:xfrm>
        </p:spPr>
        <p:txBody>
          <a:bodyPr/>
          <a:lstStyle/>
          <a:p>
            <a:r>
              <a:rPr lang="en-GB" altLang="en-US" smtClean="0"/>
              <a:t>Stakeholders</a:t>
            </a:r>
          </a:p>
        </p:txBody>
      </p:sp>
      <p:sp>
        <p:nvSpPr>
          <p:cNvPr id="23555" name="Content Placeholder 2"/>
          <p:cNvSpPr>
            <a:spLocks noGrp="1"/>
          </p:cNvSpPr>
          <p:nvPr>
            <p:ph idx="1"/>
          </p:nvPr>
        </p:nvSpPr>
        <p:spPr>
          <a:xfrm>
            <a:off x="457200" y="1600200"/>
            <a:ext cx="8229600" cy="4853136"/>
          </a:xfrm>
        </p:spPr>
        <p:txBody>
          <a:bodyPr/>
          <a:lstStyle/>
          <a:p>
            <a:pPr marL="0" indent="0"/>
            <a:r>
              <a:rPr lang="en-GB" altLang="en-US" dirty="0" smtClean="0"/>
              <a:t>People have different opinions:</a:t>
            </a:r>
          </a:p>
          <a:p>
            <a:pPr marL="0" indent="0"/>
            <a:endParaRPr lang="en-GB" altLang="en-US" dirty="0" smtClean="0"/>
          </a:p>
          <a:p>
            <a:pPr marL="0" indent="0"/>
            <a:r>
              <a:rPr lang="en-GB" altLang="en-US" dirty="0" smtClean="0"/>
              <a:t>					</a:t>
            </a:r>
          </a:p>
          <a:p>
            <a:pPr marL="0" indent="0"/>
            <a:endParaRPr lang="en-GB" altLang="en-US" dirty="0" smtClean="0"/>
          </a:p>
          <a:p>
            <a:pPr marL="0" indent="0"/>
            <a:endParaRPr lang="en-GB" altLang="en-US" dirty="0" smtClean="0"/>
          </a:p>
          <a:p>
            <a:pPr marL="0" indent="0"/>
            <a:r>
              <a:rPr lang="en-GB" altLang="en-US" dirty="0" smtClean="0">
                <a:solidFill>
                  <a:srgbClr val="FFC000"/>
                </a:solidFill>
              </a:rPr>
              <a:t>Activity Five </a:t>
            </a:r>
            <a:r>
              <a:rPr lang="en-GB" altLang="en-US" dirty="0" smtClean="0"/>
              <a:t>is about considering different viewpoints about an issue.  </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39552" y="2492896"/>
            <a:ext cx="1284187"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123729" y="2492895"/>
            <a:ext cx="1317456"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36731" y="2492897"/>
            <a:ext cx="1273467" cy="189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508103" y="2492897"/>
            <a:ext cx="1290705"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164288" y="2492894"/>
            <a:ext cx="1383085"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b="1" smtClean="0"/>
              <a:t>Different Viewpoints</a:t>
            </a:r>
            <a:endParaRPr lang="en-GB" altLang="en-US" smtClean="0"/>
          </a:p>
        </p:txBody>
      </p:sp>
      <p:sp>
        <p:nvSpPr>
          <p:cNvPr id="24579" name="Content Placeholder 1"/>
          <p:cNvSpPr>
            <a:spLocks noGrp="1"/>
          </p:cNvSpPr>
          <p:nvPr>
            <p:ph idx="1"/>
          </p:nvPr>
        </p:nvSpPr>
        <p:spPr>
          <a:xfrm>
            <a:off x="457200" y="1600200"/>
            <a:ext cx="8291513" cy="5141913"/>
          </a:xfrm>
        </p:spPr>
        <p:txBody>
          <a:bodyPr/>
          <a:lstStyle/>
          <a:p>
            <a:pPr>
              <a:buFont typeface="Wingdings" pitchFamily="-1" charset="2"/>
              <a:buChar char="q"/>
            </a:pPr>
            <a:r>
              <a:rPr lang="en-GB" altLang="en-US" sz="2000" smtClean="0"/>
              <a:t>For me it’s simple, fewer cars lead to fewer accidents.</a:t>
            </a:r>
          </a:p>
          <a:p>
            <a:pPr>
              <a:buFont typeface="Wingdings" pitchFamily="-1" charset="2"/>
              <a:buChar char="q"/>
            </a:pPr>
            <a:r>
              <a:rPr lang="en-GB" altLang="en-US" sz="2000" smtClean="0"/>
              <a:t>We have promised to reduce carbon emissions by 2020. </a:t>
            </a:r>
          </a:p>
          <a:p>
            <a:pPr>
              <a:buFont typeface="Wingdings" pitchFamily="-1" charset="2"/>
              <a:buChar char="q"/>
            </a:pPr>
            <a:r>
              <a:rPr lang="en-GB" altLang="en-US" sz="2000" smtClean="0"/>
              <a:t>Animals and plants are endangered as a result to a changing climate made worse by our actions.</a:t>
            </a:r>
          </a:p>
          <a:p>
            <a:pPr>
              <a:buFont typeface="Wingdings" pitchFamily="-1" charset="2"/>
              <a:buChar char="q"/>
            </a:pPr>
            <a:r>
              <a:rPr lang="en-GB" altLang="en-US" sz="2000" smtClean="0"/>
              <a:t>Driving the car has always been the most convenient option.</a:t>
            </a:r>
          </a:p>
          <a:p>
            <a:pPr>
              <a:buFont typeface="Wingdings" pitchFamily="-1" charset="2"/>
              <a:buChar char="q"/>
            </a:pPr>
            <a:r>
              <a:rPr lang="en-GB" altLang="en-US" sz="2000" smtClean="0"/>
              <a:t>Traffic congestion has a negative effect on business.</a:t>
            </a:r>
          </a:p>
          <a:p>
            <a:pPr>
              <a:buFont typeface="Wingdings" pitchFamily="-1" charset="2"/>
              <a:buChar char="q"/>
            </a:pPr>
            <a:r>
              <a:rPr lang="en-GB" altLang="en-US" sz="2000" smtClean="0"/>
              <a:t>Quality of life is improved when air and sound pollution are lower.</a:t>
            </a:r>
          </a:p>
          <a:p>
            <a:pPr>
              <a:buFont typeface="Wingdings" pitchFamily="-1" charset="2"/>
              <a:buChar char="q"/>
            </a:pPr>
            <a:r>
              <a:rPr lang="en-GB" altLang="en-US" sz="2000" smtClean="0"/>
              <a:t>Walking and cycling are great for a healthier lifestyle.</a:t>
            </a:r>
          </a:p>
          <a:p>
            <a:pPr>
              <a:buFont typeface="Wingdings" pitchFamily="-1" charset="2"/>
              <a:buChar char="q"/>
            </a:pPr>
            <a:r>
              <a:rPr lang="en-GB" altLang="en-US" sz="2000" smtClean="0"/>
              <a:t>The road infrastructure was built for cars.</a:t>
            </a:r>
          </a:p>
          <a:p>
            <a:endParaRPr lang="en-GB"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850" y="260350"/>
            <a:ext cx="8218488" cy="1143000"/>
          </a:xfrm>
        </p:spPr>
        <p:txBody>
          <a:bodyPr/>
          <a:lstStyle/>
          <a:p>
            <a:r>
              <a:rPr lang="en-GB" altLang="en-US" smtClean="0"/>
              <a:t>Session Four </a:t>
            </a:r>
          </a:p>
        </p:txBody>
      </p:sp>
      <p:sp>
        <p:nvSpPr>
          <p:cNvPr id="25603" name="Content Placeholder 2"/>
          <p:cNvSpPr>
            <a:spLocks noGrp="1"/>
          </p:cNvSpPr>
          <p:nvPr>
            <p:ph idx="1"/>
          </p:nvPr>
        </p:nvSpPr>
        <p:spPr/>
        <p:txBody>
          <a:bodyPr/>
          <a:lstStyle/>
          <a:p>
            <a:r>
              <a:rPr lang="en-GB" altLang="en-US" smtClean="0"/>
              <a:t>You will:</a:t>
            </a:r>
          </a:p>
          <a:p>
            <a:pPr>
              <a:buFont typeface="Wingdings" pitchFamily="-1" charset="2"/>
              <a:buChar char="§"/>
            </a:pPr>
            <a:r>
              <a:rPr lang="en-GB" altLang="en-US" smtClean="0"/>
              <a:t>evaluate creative and innovative solutions</a:t>
            </a:r>
          </a:p>
          <a:p>
            <a:pPr>
              <a:buFont typeface="Wingdings" pitchFamily="-1" charset="2"/>
              <a:buChar char="§"/>
            </a:pPr>
            <a:r>
              <a:rPr lang="en-GB" altLang="en-US" smtClean="0"/>
              <a:t>develop critical thinking and problem solving.</a:t>
            </a:r>
          </a:p>
          <a:p>
            <a:pPr>
              <a:buFont typeface="Wingdings" pitchFamily="-1" charset="2"/>
              <a:buChar char="§"/>
            </a:pPr>
            <a:endParaRPr lang="en-GB"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t="-2805" b="36862"/>
          <a:stretch>
            <a:fillRect/>
          </a:stretch>
        </p:blipFill>
        <p:spPr bwMode="auto">
          <a:xfrm>
            <a:off x="14288" y="-809625"/>
            <a:ext cx="9144000" cy="766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Grp="1" noChangeArrowheads="1"/>
          </p:cNvSpPr>
          <p:nvPr>
            <p:ph type="ctrTitle"/>
          </p:nvPr>
        </p:nvSpPr>
        <p:spPr>
          <a:xfrm>
            <a:off x="684213" y="333375"/>
            <a:ext cx="7985125" cy="3671888"/>
          </a:xfrm>
        </p:spPr>
        <p:txBody>
          <a:bodyPr/>
          <a:lstStyle/>
          <a:p>
            <a:pPr eaLnBrk="1" hangingPunct="1"/>
            <a:r>
              <a:rPr lang="en-US" altLang="en-US" sz="4800" dirty="0" smtClean="0"/>
              <a:t/>
            </a:r>
            <a:br>
              <a:rPr lang="en-US" altLang="en-US" sz="4800" dirty="0" smtClean="0"/>
            </a:br>
            <a:r>
              <a:rPr lang="en-US" altLang="en-US" sz="4800" dirty="0" smtClean="0"/>
              <a:t>Welsh Baccalaureate</a:t>
            </a:r>
            <a:br>
              <a:rPr lang="en-US" altLang="en-US" sz="4800" dirty="0" smtClean="0"/>
            </a:br>
            <a:r>
              <a:rPr lang="en-US" altLang="en-US" dirty="0" smtClean="0"/>
              <a:t>Global Citizenship Challenge KS4</a:t>
            </a:r>
            <a:br>
              <a:rPr lang="en-US" altLang="en-US" dirty="0" smtClean="0"/>
            </a:br>
            <a:r>
              <a:rPr lang="en-US" altLang="en-US" dirty="0" smtClean="0"/>
              <a:t>Living Sustainably</a:t>
            </a:r>
            <a:r>
              <a:rPr lang="en-US" altLang="en-US" sz="4800" dirty="0" smtClean="0"/>
              <a:t/>
            </a:r>
            <a:br>
              <a:rPr lang="en-US" altLang="en-US" sz="4800" dirty="0" smtClean="0"/>
            </a:br>
            <a:r>
              <a:rPr lang="en-US" altLang="en-US" sz="4800" dirty="0" smtClean="0"/>
              <a:t/>
            </a:r>
            <a:br>
              <a:rPr lang="en-US" altLang="en-US" sz="4800" dirty="0" smtClean="0"/>
            </a:br>
            <a:r>
              <a:rPr lang="en-US" altLang="en-US" sz="4800" dirty="0" smtClean="0"/>
              <a:t>Teaching and Learning 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68313" y="0"/>
            <a:ext cx="10366376"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p:txBody>
          <a:bodyPr/>
          <a:lstStyle/>
          <a:p>
            <a:r>
              <a:rPr lang="en-GB" altLang="en-US" smtClean="0"/>
              <a:t>		         Mini-challenge</a:t>
            </a:r>
          </a:p>
        </p:txBody>
      </p:sp>
      <p:sp>
        <p:nvSpPr>
          <p:cNvPr id="26628" name="Content Placeholder 2"/>
          <p:cNvSpPr>
            <a:spLocks noGrp="1"/>
          </p:cNvSpPr>
          <p:nvPr>
            <p:ph idx="1"/>
          </p:nvPr>
        </p:nvSpPr>
        <p:spPr>
          <a:xfrm>
            <a:off x="468313" y="1484313"/>
            <a:ext cx="8229600" cy="4525962"/>
          </a:xfrm>
        </p:spPr>
        <p:txBody>
          <a:bodyPr/>
          <a:lstStyle/>
          <a:p>
            <a:pPr algn="ctr"/>
            <a:r>
              <a:rPr lang="en-GB" altLang="en-US" sz="4800" smtClean="0"/>
              <a:t>	</a:t>
            </a:r>
            <a:r>
              <a:rPr lang="en-GB" altLang="en-US" sz="4000" smtClean="0"/>
              <a:t>It is the year 2045.</a:t>
            </a:r>
          </a:p>
          <a:p>
            <a:pPr algn="ctr"/>
            <a:r>
              <a:rPr lang="en-GB" altLang="en-US" sz="4000" smtClean="0"/>
              <a:t>	 How will we travel?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0" y="260350"/>
            <a:ext cx="8218488" cy="1143000"/>
          </a:xfrm>
        </p:spPr>
        <p:txBody>
          <a:bodyPr/>
          <a:lstStyle/>
          <a:p>
            <a:r>
              <a:rPr lang="en-GB" altLang="en-US" smtClean="0"/>
              <a:t>Session Five </a:t>
            </a:r>
          </a:p>
        </p:txBody>
      </p:sp>
      <p:sp>
        <p:nvSpPr>
          <p:cNvPr id="38915" name="Content Placeholder 2"/>
          <p:cNvSpPr>
            <a:spLocks noGrp="1"/>
          </p:cNvSpPr>
          <p:nvPr>
            <p:ph idx="1"/>
          </p:nvPr>
        </p:nvSpPr>
        <p:spPr/>
        <p:txBody>
          <a:bodyPr/>
          <a:lstStyle/>
          <a:p>
            <a:pPr>
              <a:defRPr/>
            </a:pPr>
            <a:r>
              <a:rPr lang="en-GB" altLang="en-US" dirty="0" smtClean="0"/>
              <a:t>You will:</a:t>
            </a:r>
          </a:p>
          <a:p>
            <a:pPr marL="457200" indent="-457200">
              <a:buFont typeface="Wingdings" panose="05000000000000000000" pitchFamily="2" charset="2"/>
              <a:buChar char="§"/>
              <a:defRPr/>
            </a:pPr>
            <a:r>
              <a:rPr lang="en-GB" altLang="en-US" dirty="0" smtClean="0"/>
              <a:t>reflect </a:t>
            </a:r>
            <a:r>
              <a:rPr lang="en-GB" altLang="en-US" dirty="0"/>
              <a:t>about how you think critically and solve problems</a:t>
            </a:r>
          </a:p>
          <a:p>
            <a:pPr marL="457200" indent="-457200">
              <a:buFont typeface="Wingdings" panose="05000000000000000000" pitchFamily="2" charset="2"/>
              <a:buChar char="§"/>
              <a:defRPr/>
            </a:pPr>
            <a:r>
              <a:rPr lang="en-GB" altLang="en-US" dirty="0" smtClean="0"/>
              <a:t>develop </a:t>
            </a:r>
            <a:r>
              <a:rPr lang="en-GB" altLang="en-US" dirty="0"/>
              <a:t>your personal standpoint</a:t>
            </a:r>
          </a:p>
          <a:p>
            <a:pPr marL="457200" indent="-457200">
              <a:buFont typeface="Wingdings" panose="05000000000000000000" pitchFamily="2" charset="2"/>
              <a:buChar char="§"/>
              <a:defRPr/>
            </a:pPr>
            <a:r>
              <a:rPr lang="en-GB" altLang="en-US" dirty="0" smtClean="0"/>
              <a:t>reflect </a:t>
            </a:r>
            <a:r>
              <a:rPr lang="en-GB" altLang="en-US" dirty="0"/>
              <a:t>about how you effectively develop </a:t>
            </a:r>
            <a:r>
              <a:rPr lang="en-GB" altLang="en-US" dirty="0" smtClean="0"/>
              <a:t>opinions.</a:t>
            </a:r>
            <a:endParaRPr lang="en-GB"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23850" y="260350"/>
            <a:ext cx="8218488" cy="1143000"/>
          </a:xfrm>
        </p:spPr>
        <p:txBody>
          <a:bodyPr/>
          <a:lstStyle/>
          <a:p>
            <a:r>
              <a:rPr lang="en-GB" altLang="en-US" smtClean="0"/>
              <a:t>Reflecting on your Personal Standpoint</a:t>
            </a:r>
          </a:p>
        </p:txBody>
      </p:sp>
      <p:sp>
        <p:nvSpPr>
          <p:cNvPr id="69635" name="Content Placeholder 2"/>
          <p:cNvSpPr>
            <a:spLocks noGrp="1"/>
          </p:cNvSpPr>
          <p:nvPr>
            <p:ph idx="1"/>
          </p:nvPr>
        </p:nvSpPr>
        <p:spPr/>
        <p:txBody>
          <a:bodyPr/>
          <a:lstStyle/>
          <a:p>
            <a:pPr marL="0" indent="0">
              <a:defRPr/>
            </a:pPr>
            <a:r>
              <a:rPr lang="en-GB" altLang="en-US" dirty="0" smtClean="0"/>
              <a:t>To develop your standpoint you have:</a:t>
            </a:r>
          </a:p>
          <a:p>
            <a:pPr marL="457200" indent="-457200">
              <a:buFont typeface="Arial" panose="020B0604020202020204" pitchFamily="34" charset="0"/>
              <a:buChar char="•"/>
              <a:defRPr/>
            </a:pPr>
            <a:r>
              <a:rPr lang="en-GB" altLang="en-US" dirty="0" smtClean="0"/>
              <a:t>brainstormed ideas</a:t>
            </a:r>
          </a:p>
          <a:p>
            <a:pPr marL="457200" indent="-457200">
              <a:buFont typeface="Arial" panose="020B0604020202020204" pitchFamily="34" charset="0"/>
              <a:buChar char="•"/>
              <a:defRPr/>
            </a:pPr>
            <a:r>
              <a:rPr lang="en-GB" altLang="en-US" dirty="0" smtClean="0"/>
              <a:t>completed a SWOT analysis</a:t>
            </a:r>
          </a:p>
          <a:p>
            <a:pPr marL="457200" indent="-457200">
              <a:buFont typeface="Arial" panose="020B0604020202020204" pitchFamily="34" charset="0"/>
              <a:buChar char="•"/>
              <a:defRPr/>
            </a:pPr>
            <a:r>
              <a:rPr lang="en-GB" altLang="en-US" dirty="0" smtClean="0"/>
              <a:t>analysed the suggestion using PESTLE</a:t>
            </a:r>
          </a:p>
          <a:p>
            <a:pPr marL="457200" indent="-457200">
              <a:buFont typeface="Arial" panose="020B0604020202020204" pitchFamily="34" charset="0"/>
              <a:buChar char="•"/>
              <a:defRPr/>
            </a:pPr>
            <a:r>
              <a:rPr lang="en-GB" altLang="en-US" dirty="0" smtClean="0"/>
              <a:t>summarised key elements (Elevator Pitch)</a:t>
            </a:r>
          </a:p>
          <a:p>
            <a:pPr marL="457200" indent="-457200">
              <a:buFont typeface="Arial" panose="020B0604020202020204" pitchFamily="34" charset="0"/>
              <a:buChar char="•"/>
              <a:defRPr/>
            </a:pPr>
            <a:r>
              <a:rPr lang="en-GB" altLang="en-US" dirty="0" smtClean="0"/>
              <a:t>considered different viewpoints</a:t>
            </a:r>
          </a:p>
          <a:p>
            <a:pPr marL="457200" indent="-457200">
              <a:buFont typeface="Arial" panose="020B0604020202020204" pitchFamily="34" charset="0"/>
              <a:buChar char="•"/>
              <a:defRPr/>
            </a:pPr>
            <a:r>
              <a:rPr lang="en-GB" altLang="en-US" dirty="0" smtClean="0"/>
              <a:t>considered a range of sources.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3850" y="260350"/>
            <a:ext cx="8218488" cy="1143000"/>
          </a:xfrm>
        </p:spPr>
        <p:txBody>
          <a:bodyPr/>
          <a:lstStyle/>
          <a:p>
            <a:r>
              <a:rPr lang="en-GB" altLang="en-US" smtClean="0"/>
              <a:t>Session Six</a:t>
            </a:r>
          </a:p>
        </p:txBody>
      </p:sp>
      <p:sp>
        <p:nvSpPr>
          <p:cNvPr id="38915" name="Content Placeholder 2"/>
          <p:cNvSpPr>
            <a:spLocks noGrp="1"/>
          </p:cNvSpPr>
          <p:nvPr>
            <p:ph idx="1"/>
          </p:nvPr>
        </p:nvSpPr>
        <p:spPr/>
        <p:txBody>
          <a:bodyPr/>
          <a:lstStyle/>
          <a:p>
            <a:pPr>
              <a:defRPr/>
            </a:pPr>
            <a:r>
              <a:rPr lang="en-GB" altLang="en-US" dirty="0" smtClean="0"/>
              <a:t>In this session you will:</a:t>
            </a:r>
          </a:p>
          <a:p>
            <a:pPr marL="457200" indent="-457200">
              <a:buFont typeface="Wingdings" panose="05000000000000000000" pitchFamily="2" charset="2"/>
              <a:buChar char="§"/>
              <a:defRPr/>
            </a:pPr>
            <a:r>
              <a:rPr lang="en-GB" altLang="en-US" dirty="0" smtClean="0"/>
              <a:t>generate appropriate and realistic ideas for creating awareness</a:t>
            </a:r>
          </a:p>
          <a:p>
            <a:pPr marL="457200" indent="-457200">
              <a:buFont typeface="Wingdings" panose="05000000000000000000" pitchFamily="2" charset="2"/>
              <a:buChar char="§"/>
              <a:defRPr/>
            </a:pPr>
            <a:r>
              <a:rPr lang="en-GB" altLang="en-US" dirty="0" smtClean="0"/>
              <a:t>produce appropriate raising awareness outcomes </a:t>
            </a:r>
          </a:p>
          <a:p>
            <a:pPr marL="457200" indent="-457200">
              <a:buFont typeface="Wingdings" panose="05000000000000000000" pitchFamily="2" charset="2"/>
              <a:buChar char="§"/>
              <a:defRPr/>
            </a:pPr>
            <a:r>
              <a:rPr lang="en-GB" altLang="en-US" dirty="0" smtClean="0"/>
              <a:t>use a logic framework as a project planning tool.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Logic Framework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1608182"/>
              </p:ext>
            </p:extLst>
          </p:nvPr>
        </p:nvGraphicFramePr>
        <p:xfrm>
          <a:off x="107950" y="1960016"/>
          <a:ext cx="8856538" cy="3701009"/>
        </p:xfrm>
        <a:graphic>
          <a:graphicData uri="http://schemas.openxmlformats.org/drawingml/2006/table">
            <a:tbl>
              <a:tblPr/>
              <a:tblGrid>
                <a:gridCol w="1771623"/>
                <a:gridCol w="1771622"/>
                <a:gridCol w="1770048"/>
                <a:gridCol w="1771623"/>
                <a:gridCol w="1771622"/>
              </a:tblGrid>
              <a:tr h="585864">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  1</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5</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4</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smtClean="0">
                          <a:ln>
                            <a:noFill/>
                          </a:ln>
                          <a:solidFill>
                            <a:srgbClr val="FFFFFF"/>
                          </a:solidFill>
                          <a:effectLst/>
                          <a:latin typeface="Arial" charset="0"/>
                          <a:ea typeface="ＭＳ Ｐゴシック" pitchFamily="-1" charset="-128"/>
                        </a:rPr>
                        <a:t>3</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   2</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45497">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Arial" charset="0"/>
                          <a:ea typeface="ＭＳ Ｐゴシック" pitchFamily="-1" charset="-128"/>
                        </a:rPr>
                        <a:t>Problem</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Arial" charset="0"/>
                          <a:ea typeface="ＭＳ Ｐゴシック" pitchFamily="-1" charset="-128"/>
                        </a:rPr>
                        <a:t>What will we need?</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dirty="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000000"/>
                          </a:solidFill>
                          <a:effectLst/>
                          <a:latin typeface="Arial" charset="0"/>
                          <a:ea typeface="ＭＳ Ｐゴシック" pitchFamily="-1" charset="-128"/>
                        </a:rPr>
                        <a:t>What will we do to raise awareness?</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dirty="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000000"/>
                          </a:solidFill>
                          <a:effectLst/>
                          <a:latin typeface="Arial" charset="0"/>
                          <a:ea typeface="ＭＳ Ｐゴシック" pitchFamily="-1" charset="-128"/>
                        </a:rPr>
                        <a:t>How do we know it’s achieved?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000000"/>
                          </a:solidFill>
                          <a:effectLst/>
                          <a:latin typeface="Arial" charset="0"/>
                          <a:ea typeface="ＭＳ Ｐゴシック" pitchFamily="-1" charset="-128"/>
                        </a:rPr>
                        <a:t>(Outcome)</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Arial" charset="0"/>
                          <a:ea typeface="ＭＳ Ｐゴシック" pitchFamily="-1" charset="-128"/>
                        </a:rPr>
                        <a:t>Solution</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445497">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charset="0"/>
                          <a:ea typeface="ＭＳ Ｐゴシック" pitchFamily="-1" charset="-128"/>
                        </a:rPr>
                        <a:t>Litter in Year 9 Area</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charset="0"/>
                          <a:ea typeface="ＭＳ Ｐゴシック" pitchFamily="-1" charset="-128"/>
                        </a:rPr>
                        <a:t>Year 9 use bins</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0749" name="Left Arrow 4"/>
          <p:cNvSpPr>
            <a:spLocks noChangeArrowheads="1"/>
          </p:cNvSpPr>
          <p:nvPr/>
        </p:nvSpPr>
        <p:spPr bwMode="auto">
          <a:xfrm>
            <a:off x="6011863" y="2049306"/>
            <a:ext cx="979487" cy="485775"/>
          </a:xfrm>
          <a:prstGeom prst="leftArrow">
            <a:avLst>
              <a:gd name="adj1" fmla="val 50000"/>
              <a:gd name="adj2" fmla="val 49942"/>
            </a:avLst>
          </a:prstGeom>
          <a:solidFill>
            <a:schemeClr val="accent1"/>
          </a:solidFill>
          <a:ln w="9525">
            <a:solidFill>
              <a:schemeClr val="tx1"/>
            </a:solidFill>
            <a:round/>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endParaRPr lang="en-GB" altLang="en-US"/>
          </a:p>
        </p:txBody>
      </p:sp>
      <p:sp>
        <p:nvSpPr>
          <p:cNvPr id="30750" name="Left Arrow 5"/>
          <p:cNvSpPr>
            <a:spLocks noChangeArrowheads="1"/>
          </p:cNvSpPr>
          <p:nvPr/>
        </p:nvSpPr>
        <p:spPr bwMode="auto">
          <a:xfrm>
            <a:off x="4211960" y="2049306"/>
            <a:ext cx="977900" cy="484187"/>
          </a:xfrm>
          <a:prstGeom prst="leftArrow">
            <a:avLst>
              <a:gd name="adj1" fmla="val 50000"/>
              <a:gd name="adj2" fmla="val 50024"/>
            </a:avLst>
          </a:prstGeom>
          <a:solidFill>
            <a:schemeClr val="accent1"/>
          </a:solidFill>
          <a:ln w="9525">
            <a:solidFill>
              <a:schemeClr val="tx1"/>
            </a:solidFill>
            <a:round/>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endParaRPr lang="en-GB" altLang="en-US"/>
          </a:p>
        </p:txBody>
      </p:sp>
      <p:pic>
        <p:nvPicPr>
          <p:cNvPr id="307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879" y="2055983"/>
            <a:ext cx="987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rved Down Arrow 6"/>
          <p:cNvSpPr/>
          <p:nvPr/>
        </p:nvSpPr>
        <p:spPr bwMode="auto">
          <a:xfrm>
            <a:off x="683568" y="1484784"/>
            <a:ext cx="7776864" cy="868776"/>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260350"/>
            <a:ext cx="8218487" cy="1143000"/>
          </a:xfrm>
        </p:spPr>
        <p:txBody>
          <a:bodyPr/>
          <a:lstStyle/>
          <a:p>
            <a:r>
              <a:rPr lang="en-GB" altLang="en-US" smtClean="0"/>
              <a:t>Session One</a:t>
            </a:r>
          </a:p>
        </p:txBody>
      </p:sp>
      <p:sp>
        <p:nvSpPr>
          <p:cNvPr id="25603" name="Content Placeholder 2"/>
          <p:cNvSpPr>
            <a:spLocks noGrp="1"/>
          </p:cNvSpPr>
          <p:nvPr>
            <p:ph idx="1"/>
          </p:nvPr>
        </p:nvSpPr>
        <p:spPr>
          <a:xfrm>
            <a:off x="395288" y="1412875"/>
            <a:ext cx="8218487" cy="4968875"/>
          </a:xfrm>
        </p:spPr>
        <p:txBody>
          <a:bodyPr/>
          <a:lstStyle/>
          <a:p>
            <a:pPr>
              <a:defRPr/>
            </a:pPr>
            <a:r>
              <a:rPr lang="en-GB" altLang="en-US" dirty="0" smtClean="0"/>
              <a:t>You will:</a:t>
            </a:r>
          </a:p>
          <a:p>
            <a:pPr marL="457200" indent="-457200">
              <a:buFont typeface="Wingdings" panose="05000000000000000000" pitchFamily="2" charset="2"/>
              <a:buChar char="§"/>
              <a:defRPr/>
            </a:pPr>
            <a:r>
              <a:rPr lang="en-GB" altLang="en-US" dirty="0" smtClean="0"/>
              <a:t>develop a detailed understanding of the global issue </a:t>
            </a:r>
            <a:endParaRPr lang="en-GB" altLang="en-US" dirty="0"/>
          </a:p>
          <a:p>
            <a:pPr marL="457200" indent="-457200">
              <a:buFont typeface="Wingdings" panose="05000000000000000000" pitchFamily="2" charset="2"/>
              <a:buChar char="§"/>
              <a:defRPr/>
            </a:pPr>
            <a:r>
              <a:rPr lang="en-GB" altLang="en-US" dirty="0" smtClean="0"/>
              <a:t>analyse issues using PESTLE </a:t>
            </a:r>
            <a:endParaRPr lang="en-GB" altLang="en-US" dirty="0"/>
          </a:p>
          <a:p>
            <a:pPr marL="457200" indent="-457200">
              <a:buFont typeface="Wingdings" panose="05000000000000000000" pitchFamily="2" charset="2"/>
              <a:buChar char="§"/>
              <a:defRPr/>
            </a:pPr>
            <a:r>
              <a:rPr lang="en-GB" altLang="en-US" dirty="0" smtClean="0"/>
              <a:t>explore how to effectively solve problems and make decisions.</a:t>
            </a:r>
          </a:p>
          <a:p>
            <a:pPr>
              <a:defRPr/>
            </a:pPr>
            <a:r>
              <a:rPr lang="en-GB" alt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0528" y="116632"/>
            <a:ext cx="9649071" cy="1196752"/>
          </a:xfrm>
        </p:spPr>
        <p:txBody>
          <a:bodyPr/>
          <a:lstStyle/>
          <a:p>
            <a:r>
              <a:rPr lang="en-GB" altLang="en-US" dirty="0" smtClean="0"/>
              <a:t> How did you travel to school today?</a:t>
            </a:r>
            <a:br>
              <a:rPr lang="en-GB" altLang="en-US" dirty="0" smtClean="0"/>
            </a:br>
            <a:r>
              <a:rPr lang="en-GB" altLang="en-US" dirty="0" smtClean="0"/>
              <a:t> </a:t>
            </a:r>
            <a:r>
              <a:rPr lang="en-GB" altLang="en-US" sz="3200" dirty="0" smtClean="0"/>
              <a:t>Click on the link to the video below and compare your journey</a:t>
            </a:r>
          </a:p>
        </p:txBody>
      </p:sp>
      <p:sp>
        <p:nvSpPr>
          <p:cNvPr id="3" name="Rectangle 2"/>
          <p:cNvSpPr/>
          <p:nvPr/>
        </p:nvSpPr>
        <p:spPr>
          <a:xfrm>
            <a:off x="1331640" y="1484784"/>
            <a:ext cx="6534472" cy="830997"/>
          </a:xfrm>
          <a:prstGeom prst="rect">
            <a:avLst/>
          </a:prstGeom>
        </p:spPr>
        <p:txBody>
          <a:bodyPr wrap="square">
            <a:spAutoFit/>
          </a:bodyPr>
          <a:lstStyle/>
          <a:p>
            <a:endParaRPr lang="en-GB" dirty="0" smtClean="0"/>
          </a:p>
          <a:p>
            <a:endParaRPr lang="en-GB" dirty="0"/>
          </a:p>
        </p:txBody>
      </p:sp>
      <p:sp>
        <p:nvSpPr>
          <p:cNvPr id="4" name="TextBox 3"/>
          <p:cNvSpPr txBox="1"/>
          <p:nvPr/>
        </p:nvSpPr>
        <p:spPr>
          <a:xfrm>
            <a:off x="683568" y="2132856"/>
            <a:ext cx="7632848" cy="3416320"/>
          </a:xfrm>
          <a:prstGeom prst="rect">
            <a:avLst/>
          </a:prstGeom>
          <a:noFill/>
        </p:spPr>
        <p:txBody>
          <a:bodyPr wrap="square" rtlCol="0">
            <a:spAutoFit/>
          </a:bodyPr>
          <a:lstStyle/>
          <a:p>
            <a:r>
              <a:rPr lang="en-GB" dirty="0">
                <a:solidFill>
                  <a:schemeClr val="bg1"/>
                </a:solidFill>
                <a:latin typeface="+mn-lt"/>
              </a:rPr>
              <a:t>“Children from a remote village in southern China face a treacherous journey home from school, up 230-foot ladders that stand against a vertical </a:t>
            </a:r>
            <a:r>
              <a:rPr lang="en-GB" dirty="0" smtClean="0">
                <a:solidFill>
                  <a:schemeClr val="bg1"/>
                </a:solidFill>
                <a:latin typeface="+mn-lt"/>
              </a:rPr>
              <a:t>cliff. The </a:t>
            </a:r>
            <a:r>
              <a:rPr lang="en-GB" dirty="0">
                <a:solidFill>
                  <a:schemeClr val="bg1"/>
                </a:solidFill>
                <a:latin typeface="+mn-lt"/>
              </a:rPr>
              <a:t>children, who go to school 30 miles away from their remote village in </a:t>
            </a:r>
            <a:r>
              <a:rPr lang="en-GB" dirty="0" err="1">
                <a:solidFill>
                  <a:schemeClr val="bg1"/>
                </a:solidFill>
                <a:latin typeface="+mn-lt"/>
              </a:rPr>
              <a:t>Sangzhi</a:t>
            </a:r>
            <a:r>
              <a:rPr lang="en-GB" dirty="0">
                <a:solidFill>
                  <a:schemeClr val="bg1"/>
                </a:solidFill>
                <a:latin typeface="+mn-lt"/>
              </a:rPr>
              <a:t> County, Hunan Province rarely have the opportunity to go home. When they do have the chance to visit their parents, they must first navigate a rocky mountain path, before climbing 65 feet up rickety wooden ladders to reach their destination.”</a:t>
            </a:r>
          </a:p>
        </p:txBody>
      </p:sp>
      <p:sp>
        <p:nvSpPr>
          <p:cNvPr id="6" name="Rectangle 5"/>
          <p:cNvSpPr/>
          <p:nvPr/>
        </p:nvSpPr>
        <p:spPr>
          <a:xfrm>
            <a:off x="2771800" y="1669449"/>
            <a:ext cx="2949846" cy="461665"/>
          </a:xfrm>
          <a:prstGeom prst="rect">
            <a:avLst/>
          </a:prstGeom>
        </p:spPr>
        <p:txBody>
          <a:bodyPr wrap="none">
            <a:spAutoFit/>
          </a:bodyPr>
          <a:lstStyle/>
          <a:p>
            <a:r>
              <a:rPr lang="en-GB" u="sng" dirty="0">
                <a:solidFill>
                  <a:srgbClr val="C00000"/>
                </a:solidFill>
                <a:hlinkClick r:id="rId2"/>
              </a:rPr>
              <a:t>http://bit.ly/1g5VkBZ</a:t>
            </a:r>
            <a:r>
              <a:rPr lang="en-GB" dirty="0">
                <a:solidFill>
                  <a:srgbClr val="C00000"/>
                </a:solidFill>
              </a:rPr>
              <a:t> </a:t>
            </a:r>
          </a:p>
        </p:txBody>
      </p:sp>
    </p:spTree>
    <p:extLst>
      <p:ext uri="{BB962C8B-B14F-4D97-AF65-F5344CB8AC3E}">
        <p14:creationId xmlns:p14="http://schemas.microsoft.com/office/powerpoint/2010/main" val="2430640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Global Citizenship</a:t>
            </a:r>
          </a:p>
        </p:txBody>
      </p:sp>
      <p:pic>
        <p:nvPicPr>
          <p:cNvPr id="11267" name="Content Placeholder 4"/>
          <p:cNvPicPr>
            <a:picLocks noGrp="1" noChangeAspect="1"/>
          </p:cNvPicPr>
          <p:nvPr>
            <p:ph idx="1"/>
          </p:nvPr>
        </p:nvPicPr>
        <p:blipFill>
          <a:blip r:embed="rId2" cstate="screen">
            <a:extLst>
              <a:ext uri="{28A0092B-C50C-407E-A947-70E740481C1C}">
                <a14:useLocalDpi xmlns:a14="http://schemas.microsoft.com/office/drawing/2010/main" val="0"/>
              </a:ext>
            </a:extLst>
          </a:blip>
          <a:srcRect l="12469" r="-12469"/>
          <a:stretch>
            <a:fillRect/>
          </a:stretch>
        </p:blipFill>
        <p:spPr>
          <a:xfrm>
            <a:off x="0" y="-28575"/>
            <a:ext cx="10425113" cy="6908800"/>
          </a:xfrm>
        </p:spPr>
      </p:pic>
      <p:sp>
        <p:nvSpPr>
          <p:cNvPr id="11268" name="TextBox 5"/>
          <p:cNvSpPr txBox="1">
            <a:spLocks noChangeArrowheads="1"/>
          </p:cNvSpPr>
          <p:nvPr/>
        </p:nvSpPr>
        <p:spPr bwMode="auto">
          <a:xfrm>
            <a:off x="19050" y="-12700"/>
            <a:ext cx="9124950" cy="585788"/>
          </a:xfrm>
          <a:prstGeom prst="rect">
            <a:avLst/>
          </a:prstGeom>
          <a:solidFill>
            <a:schemeClr val="accent1">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r>
              <a:rPr lang="en-GB" altLang="en-US" sz="3200" b="1">
                <a:solidFill>
                  <a:srgbClr val="1E4649"/>
                </a:solidFill>
                <a:latin typeface="Arial Narrow" pitchFamily="-1" charset="0"/>
              </a:rPr>
              <a:t>How does the way I travel relate to global citizenship?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7950"/>
            <a:ext cx="9190038" cy="6994525"/>
          </a:xfrm>
          <a:noFill/>
        </p:spPr>
      </p:pic>
      <p:sp>
        <p:nvSpPr>
          <p:cNvPr id="7170" name="Title 1"/>
          <p:cNvSpPr>
            <a:spLocks noGrp="1"/>
          </p:cNvSpPr>
          <p:nvPr>
            <p:ph type="title"/>
          </p:nvPr>
        </p:nvSpPr>
        <p:spPr>
          <a:xfrm>
            <a:off x="250825" y="274638"/>
            <a:ext cx="8713788" cy="1143000"/>
          </a:xfrm>
          <a:solidFill>
            <a:schemeClr val="accent1">
              <a:lumMod val="10000"/>
              <a:alpha val="73000"/>
            </a:schemeClr>
          </a:solidFill>
        </p:spPr>
        <p:txBody>
          <a:bodyPr/>
          <a:lstStyle/>
          <a:p>
            <a:pPr>
              <a:defRPr/>
            </a:pPr>
            <a:r>
              <a:rPr lang="en-GB" altLang="en-US" sz="3600" b="1" dirty="0" smtClean="0"/>
              <a:t>Why might dependency on cars be a problem?</a:t>
            </a:r>
          </a:p>
        </p:txBody>
      </p:sp>
      <p:sp>
        <p:nvSpPr>
          <p:cNvPr id="12292" name="Rectangle 8"/>
          <p:cNvSpPr>
            <a:spLocks noChangeArrowheads="1"/>
          </p:cNvSpPr>
          <p:nvPr/>
        </p:nvSpPr>
        <p:spPr bwMode="auto">
          <a:xfrm>
            <a:off x="114300" y="14747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endParaRPr lang="en-US" altLang="en-US" sz="1800">
              <a:latin typeface="Arial" charset="0"/>
            </a:endParaRPr>
          </a:p>
        </p:txBody>
      </p:sp>
      <p:sp>
        <p:nvSpPr>
          <p:cNvPr id="12293" name="Rectangle 9"/>
          <p:cNvSpPr>
            <a:spLocks noChangeArrowheads="1"/>
          </p:cNvSpPr>
          <p:nvPr/>
        </p:nvSpPr>
        <p:spPr bwMode="auto">
          <a:xfrm>
            <a:off x="4686300" y="1658938"/>
            <a:ext cx="0" cy="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endParaRPr lang="en-US" altLang="en-US" sz="1800">
              <a:latin typeface="Arial" charset="0"/>
            </a:endParaRPr>
          </a:p>
        </p:txBody>
      </p:sp>
      <p:sp>
        <p:nvSpPr>
          <p:cNvPr id="12294" name="Rectangle 10"/>
          <p:cNvSpPr>
            <a:spLocks noChangeArrowheads="1"/>
          </p:cNvSpPr>
          <p:nvPr/>
        </p:nvSpPr>
        <p:spPr bwMode="auto">
          <a:xfrm>
            <a:off x="4686300" y="3316288"/>
            <a:ext cx="0" cy="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endParaRPr lang="en-US" altLang="en-US" sz="1800">
              <a:latin typeface="Arial" charset="0"/>
            </a:endParaRPr>
          </a:p>
        </p:txBody>
      </p:sp>
      <p:sp>
        <p:nvSpPr>
          <p:cNvPr id="12295" name="TextBox 8"/>
          <p:cNvSpPr txBox="1">
            <a:spLocks noChangeArrowheads="1"/>
          </p:cNvSpPr>
          <p:nvPr/>
        </p:nvSpPr>
        <p:spPr bwMode="auto">
          <a:xfrm>
            <a:off x="2124075" y="5084763"/>
            <a:ext cx="475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GB" altLang="en-US" sz="1800">
                <a:latin typeface="Arial" charset="0"/>
              </a:rPr>
              <a:t>Why could this be a problem?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260350"/>
            <a:ext cx="8218487" cy="1143000"/>
          </a:xfrm>
        </p:spPr>
        <p:txBody>
          <a:bodyPr/>
          <a:lstStyle/>
          <a:p>
            <a:r>
              <a:rPr lang="en-GB" altLang="en-US" smtClean="0"/>
              <a:t>PESTLE: a way to analyse an issue.</a:t>
            </a:r>
          </a:p>
        </p:txBody>
      </p:sp>
      <p:sp>
        <p:nvSpPr>
          <p:cNvPr id="13315" name="Content Placeholder 2"/>
          <p:cNvSpPr>
            <a:spLocks noGrp="1"/>
          </p:cNvSpPr>
          <p:nvPr>
            <p:ph idx="1"/>
          </p:nvPr>
        </p:nvSpPr>
        <p:spPr>
          <a:xfrm>
            <a:off x="457200" y="1412875"/>
            <a:ext cx="8218488" cy="4968875"/>
          </a:xfrm>
        </p:spPr>
        <p:txBody>
          <a:bodyPr/>
          <a:lstStyle/>
          <a:p>
            <a:r>
              <a:rPr lang="en-GB" altLang="en-US" sz="3600" dirty="0" smtClean="0"/>
              <a:t>POLITICAL</a:t>
            </a:r>
          </a:p>
          <a:p>
            <a:r>
              <a:rPr lang="en-GB" altLang="en-US" sz="3600" dirty="0" smtClean="0"/>
              <a:t>ECONOMIC</a:t>
            </a:r>
          </a:p>
          <a:p>
            <a:r>
              <a:rPr lang="en-GB" altLang="en-US" sz="3600" dirty="0" smtClean="0"/>
              <a:t>SOCIAL </a:t>
            </a:r>
          </a:p>
          <a:p>
            <a:r>
              <a:rPr lang="en-GB" altLang="en-US" sz="3600" dirty="0" smtClean="0"/>
              <a:t>TECHNOLOGICAL</a:t>
            </a:r>
          </a:p>
          <a:p>
            <a:r>
              <a:rPr lang="en-GB" altLang="en-US" sz="3600" dirty="0" smtClean="0"/>
              <a:t>LEGAL</a:t>
            </a:r>
          </a:p>
          <a:p>
            <a:r>
              <a:rPr lang="en-GB" altLang="en-US" sz="3600" dirty="0" smtClean="0"/>
              <a:t>ENVIRONMENTAL</a:t>
            </a:r>
          </a:p>
          <a:p>
            <a:r>
              <a:rPr lang="en-GB" altLang="en-US"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cstate="screen">
            <a:extLst>
              <a:ext uri="{28A0092B-C50C-407E-A947-70E740481C1C}">
                <a14:useLocalDpi xmlns:a14="http://schemas.microsoft.com/office/drawing/2010/main" val="0"/>
              </a:ext>
            </a:extLst>
          </a:blip>
          <a:srcRect l="246" t="-520" r="941" b="520"/>
          <a:stretch>
            <a:fillRect/>
          </a:stretch>
        </p:blipFill>
        <p:spPr bwMode="auto">
          <a:xfrm>
            <a:off x="-1173163" y="0"/>
            <a:ext cx="10385426"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539750" y="260350"/>
            <a:ext cx="8218488" cy="1143000"/>
          </a:xfrm>
        </p:spPr>
        <p:txBody>
          <a:bodyPr/>
          <a:lstStyle/>
          <a:p>
            <a:r>
              <a:rPr lang="en-GB" altLang="en-US" sz="4400" b="1" smtClean="0">
                <a:solidFill>
                  <a:schemeClr val="tx1"/>
                </a:solidFill>
              </a:rPr>
              <a:t>How else can we travel?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82" y="188640"/>
            <a:ext cx="8675687" cy="1143000"/>
          </a:xfrm>
        </p:spPr>
        <p:txBody>
          <a:bodyPr/>
          <a:lstStyle/>
          <a:p>
            <a:r>
              <a:rPr lang="en-GB" dirty="0" smtClean="0"/>
              <a:t>Transport in San Francisco</a:t>
            </a:r>
            <a:br>
              <a:rPr lang="en-GB" dirty="0" smtClean="0"/>
            </a:br>
            <a:r>
              <a:rPr lang="en-GB" sz="3200" dirty="0" smtClean="0"/>
              <a:t>Click on the link to the video or use the text in Activity 3</a:t>
            </a:r>
            <a:endParaRPr lang="en-GB" sz="3200" dirty="0"/>
          </a:p>
        </p:txBody>
      </p:sp>
      <p:sp>
        <p:nvSpPr>
          <p:cNvPr id="3" name="Rectangle 2"/>
          <p:cNvSpPr/>
          <p:nvPr/>
        </p:nvSpPr>
        <p:spPr>
          <a:xfrm>
            <a:off x="1187623" y="2996952"/>
            <a:ext cx="6638207" cy="830997"/>
          </a:xfrm>
          <a:prstGeom prst="rect">
            <a:avLst/>
          </a:prstGeom>
        </p:spPr>
        <p:txBody>
          <a:bodyPr wrap="square">
            <a:spAutoFit/>
          </a:bodyPr>
          <a:lstStyle/>
          <a:p>
            <a:r>
              <a:rPr lang="en-GB" dirty="0">
                <a:solidFill>
                  <a:schemeClr val="bg1"/>
                </a:solidFill>
                <a:hlinkClick r:id="rId2"/>
              </a:rPr>
              <a:t>https://</a:t>
            </a:r>
            <a:r>
              <a:rPr lang="en-GB" dirty="0" smtClean="0">
                <a:solidFill>
                  <a:schemeClr val="bg1"/>
                </a:solidFill>
                <a:hlinkClick r:id="rId2"/>
              </a:rPr>
              <a:t>www.youtube.com/watch?v=zAc2vWdcmGk</a:t>
            </a:r>
            <a:endParaRPr lang="en-GB" dirty="0" smtClean="0">
              <a:solidFill>
                <a:schemeClr val="bg1"/>
              </a:solidFill>
            </a:endParaRPr>
          </a:p>
          <a:p>
            <a:endParaRPr lang="en-GB" dirty="0"/>
          </a:p>
        </p:txBody>
      </p:sp>
    </p:spTree>
    <p:extLst>
      <p:ext uri="{BB962C8B-B14F-4D97-AF65-F5344CB8AC3E}">
        <p14:creationId xmlns:p14="http://schemas.microsoft.com/office/powerpoint/2010/main" val="1121571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rans red">
  <a:themeElements>
    <a:clrScheme name="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strans re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strans 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strans 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strans 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strans 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strans 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strans 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strans 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strans 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strans 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strans 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strans 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ustrans red">
  <a:themeElements>
    <a:clrScheme name="3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ustrans re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ustrans 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ustrans 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ustrans 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ustrans 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ustrans 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ustrans 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ustrans 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ustrans 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ustrans 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ustrans 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ustrans 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ustrans red">
  <a:themeElements>
    <a:clrScheme name="1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ustrans re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ustrans 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ustrans 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ustrans 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ustrans 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ustrans 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ustrans 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ustrans 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ustrans 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ustrans 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ustrans 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ustrans 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10146</TotalTime>
  <Words>1022</Words>
  <Application>Microsoft Office PowerPoint</Application>
  <PresentationFormat>On-screen Show (4:3)</PresentationFormat>
  <Paragraphs>139</Paragraphs>
  <Slides>24</Slides>
  <Notes>5</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Sustrans red</vt:lpstr>
      <vt:lpstr>3_Sustrans red</vt:lpstr>
      <vt:lpstr>1_Sustrans red</vt:lpstr>
      <vt:lpstr>PowerPoint Presentation</vt:lpstr>
      <vt:lpstr> Welsh Baccalaureate Global Citizenship Challenge KS4 Living Sustainably  Teaching and Learning Resources</vt:lpstr>
      <vt:lpstr>Session One</vt:lpstr>
      <vt:lpstr> How did you travel to school today?  Click on the link to the video below and compare your journey</vt:lpstr>
      <vt:lpstr>Global Citizenship</vt:lpstr>
      <vt:lpstr>Why might dependency on cars be a problem?</vt:lpstr>
      <vt:lpstr>PESTLE: a way to analyse an issue.</vt:lpstr>
      <vt:lpstr>How else can we travel?</vt:lpstr>
      <vt:lpstr>Transport in San Francisco Click on the link to the video or use the text in Activity 3</vt:lpstr>
      <vt:lpstr>SWOT Analysis</vt:lpstr>
      <vt:lpstr>Session Two</vt:lpstr>
      <vt:lpstr>Interpreting Sources</vt:lpstr>
      <vt:lpstr>1. What does this diagram suggest? 2. What questions would you ask about it?</vt:lpstr>
      <vt:lpstr>Critical Literacy</vt:lpstr>
      <vt:lpstr>Session Three</vt:lpstr>
      <vt:lpstr>Lines of Opinion</vt:lpstr>
      <vt:lpstr>Stakeholders</vt:lpstr>
      <vt:lpstr>Different Viewpoints</vt:lpstr>
      <vt:lpstr>Session Four </vt:lpstr>
      <vt:lpstr>           Mini-challenge</vt:lpstr>
      <vt:lpstr>Session Five </vt:lpstr>
      <vt:lpstr>Reflecting on your Personal Standpoint</vt:lpstr>
      <vt:lpstr>Session Six</vt:lpstr>
      <vt:lpstr>Logic Framework</vt:lpstr>
    </vt:vector>
  </TitlesOfParts>
  <Company>Sustrans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McEwen</dc:creator>
  <cp:lastModifiedBy>Phoebe Gauntlett</cp:lastModifiedBy>
  <cp:revision>224</cp:revision>
  <dcterms:created xsi:type="dcterms:W3CDTF">2015-05-27T20:02:23Z</dcterms:created>
  <dcterms:modified xsi:type="dcterms:W3CDTF">2016-02-08T12:10:28Z</dcterms:modified>
</cp:coreProperties>
</file>