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13"/>
  </p:notesMasterIdLst>
  <p:handoutMasterIdLst>
    <p:handoutMasterId r:id="rId14"/>
  </p:handoutMasterIdLst>
  <p:sldIdLst>
    <p:sldId id="363" r:id="rId2"/>
    <p:sldId id="365" r:id="rId3"/>
    <p:sldId id="375" r:id="rId4"/>
    <p:sldId id="376" r:id="rId5"/>
    <p:sldId id="379" r:id="rId6"/>
    <p:sldId id="380" r:id="rId7"/>
    <p:sldId id="377" r:id="rId8"/>
    <p:sldId id="381" r:id="rId9"/>
    <p:sldId id="383" r:id="rId10"/>
    <p:sldId id="382" r:id="rId11"/>
    <p:sldId id="374" r:id="rId12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1E54"/>
    <a:srgbClr val="000000"/>
    <a:srgbClr val="414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53"/>
    <p:restoredTop sz="75480" autoAdjust="0"/>
  </p:normalViewPr>
  <p:slideViewPr>
    <p:cSldViewPr>
      <p:cViewPr varScale="1">
        <p:scale>
          <a:sx n="64" d="100"/>
          <a:sy n="64" d="100"/>
        </p:scale>
        <p:origin x="72" y="162"/>
      </p:cViewPr>
      <p:guideLst>
        <p:guide orient="horz" pos="247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>
            <a:extLst>
              <a:ext uri="{FF2B5EF4-FFF2-40B4-BE49-F238E27FC236}">
                <a16:creationId xmlns="" xmlns:a16="http://schemas.microsoft.com/office/drawing/2014/main" id="{743F0849-1DA4-3740-ADF6-8E330E502A0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37923" name="Rectangle 3">
            <a:extLst>
              <a:ext uri="{FF2B5EF4-FFF2-40B4-BE49-F238E27FC236}">
                <a16:creationId xmlns="" xmlns:a16="http://schemas.microsoft.com/office/drawing/2014/main" id="{5081954E-19D2-D846-983F-A50EA3C8AEC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37924" name="Rectangle 4">
            <a:extLst>
              <a:ext uri="{FF2B5EF4-FFF2-40B4-BE49-F238E27FC236}">
                <a16:creationId xmlns="" xmlns:a16="http://schemas.microsoft.com/office/drawing/2014/main" id="{3DFAD8D7-71AA-4D43-B98F-7D55674B943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37925" name="Rectangle 5">
            <a:extLst>
              <a:ext uri="{FF2B5EF4-FFF2-40B4-BE49-F238E27FC236}">
                <a16:creationId xmlns="" xmlns:a16="http://schemas.microsoft.com/office/drawing/2014/main" id="{428FD0D4-6D6D-864A-BD9B-C1A9D83566A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smtClean="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7D29CC34-1C79-A64D-8A44-6B6BDCEFA2D6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2702650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="" xmlns:a16="http://schemas.microsoft.com/office/drawing/2014/main" id="{C5114963-195D-C743-83FD-0F0A41FAD07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195" name="Rectangle 3">
            <a:extLst>
              <a:ext uri="{FF2B5EF4-FFF2-40B4-BE49-F238E27FC236}">
                <a16:creationId xmlns="" xmlns:a16="http://schemas.microsoft.com/office/drawing/2014/main" id="{DCA26EF5-419F-884D-92BC-8003890FF52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076" name="Rectangle 4">
            <a:extLst>
              <a:ext uri="{FF2B5EF4-FFF2-40B4-BE49-F238E27FC236}">
                <a16:creationId xmlns="" xmlns:a16="http://schemas.microsoft.com/office/drawing/2014/main" id="{48850181-677C-7D44-A2F3-76704AD63DD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>
            <a:extLst>
              <a:ext uri="{FF2B5EF4-FFF2-40B4-BE49-F238E27FC236}">
                <a16:creationId xmlns="" xmlns:a16="http://schemas.microsoft.com/office/drawing/2014/main" id="{34B2A322-7E73-454D-B63C-D974778358D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="" xmlns:a16="http://schemas.microsoft.com/office/drawing/2014/main" id="{AC58AB4C-453C-2B4B-AA8F-F7FC5266E95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199" name="Rectangle 7">
            <a:extLst>
              <a:ext uri="{FF2B5EF4-FFF2-40B4-BE49-F238E27FC236}">
                <a16:creationId xmlns="" xmlns:a16="http://schemas.microsoft.com/office/drawing/2014/main" id="{D401D850-FC8A-0740-8ADA-199AD69FE9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 smtClean="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829A94DA-B96C-0C45-B61E-1143627FC592}" type="slidenum">
              <a:rPr lang="en-GB" altLang="x-none"/>
              <a:pPr>
                <a:defRPr/>
              </a:pPr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1652385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>
            <a:extLst>
              <a:ext uri="{FF2B5EF4-FFF2-40B4-BE49-F238E27FC236}">
                <a16:creationId xmlns="" xmlns:a16="http://schemas.microsoft.com/office/drawing/2014/main" id="{EE767FCD-B20B-2A4B-9457-2B59CE44F1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146" name="Notes Placeholder 2">
            <a:extLst>
              <a:ext uri="{FF2B5EF4-FFF2-40B4-BE49-F238E27FC236}">
                <a16:creationId xmlns="" xmlns:a16="http://schemas.microsoft.com/office/drawing/2014/main" id="{83434F85-0CF0-4F4D-9DA3-725927557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dirty="0">
                <a:ea typeface="ＭＳ Ｐゴシック" panose="020B0600070205080204" pitchFamily="34" charset="-128"/>
              </a:rPr>
              <a:t>Welcome slide adapted for individual schools.</a:t>
            </a:r>
          </a:p>
        </p:txBody>
      </p:sp>
      <p:sp>
        <p:nvSpPr>
          <p:cNvPr id="6147" name="Slide Number Placeholder 3">
            <a:extLst>
              <a:ext uri="{FF2B5EF4-FFF2-40B4-BE49-F238E27FC236}">
                <a16:creationId xmlns="" xmlns:a16="http://schemas.microsoft.com/office/drawing/2014/main" id="{C0EF5E18-B54E-E942-9D1F-B72EA3AEC8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329BA05-2EB1-C546-A13E-A635AE5F90B8}" type="slidenum">
              <a:rPr lang="en-GB" altLang="en-US" sz="1300"/>
              <a:pPr/>
              <a:t>1</a:t>
            </a:fld>
            <a:endParaRPr lang="en-GB" altLang="en-US" sz="1300"/>
          </a:p>
        </p:txBody>
      </p:sp>
    </p:spTree>
    <p:extLst>
      <p:ext uri="{BB962C8B-B14F-4D97-AF65-F5344CB8AC3E}">
        <p14:creationId xmlns:p14="http://schemas.microsoft.com/office/powerpoint/2010/main" val="2032698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="" xmlns:a16="http://schemas.microsoft.com/office/drawing/2014/main" id="{5BB8C875-F770-544B-B948-C364C666959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530" name="Notes Placeholder 2">
            <a:extLst>
              <a:ext uri="{FF2B5EF4-FFF2-40B4-BE49-F238E27FC236}">
                <a16:creationId xmlns="" xmlns:a16="http://schemas.microsoft.com/office/drawing/2014/main" id="{6FE7A48A-03BE-3845-8C8C-6104EBE13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22531" name="Slide Number Placeholder 3">
            <a:extLst>
              <a:ext uri="{FF2B5EF4-FFF2-40B4-BE49-F238E27FC236}">
                <a16:creationId xmlns="" xmlns:a16="http://schemas.microsoft.com/office/drawing/2014/main" id="{57C9236D-0686-F146-A41B-32197B6595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E3B5869C-3385-2D49-92E5-2028485C64C3}" type="slidenum">
              <a:rPr lang="en-GB" altLang="en-US" sz="1300"/>
              <a:pPr/>
              <a:t>11</a:t>
            </a:fld>
            <a:endParaRPr lang="en-GB" altLang="en-US" sz="1300"/>
          </a:p>
        </p:txBody>
      </p:sp>
    </p:spTree>
    <p:extLst>
      <p:ext uri="{BB962C8B-B14F-4D97-AF65-F5344CB8AC3E}">
        <p14:creationId xmlns:p14="http://schemas.microsoft.com/office/powerpoint/2010/main" val="941580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>
            <a:extLst>
              <a:ext uri="{FF2B5EF4-FFF2-40B4-BE49-F238E27FC236}">
                <a16:creationId xmlns="" xmlns:a16="http://schemas.microsoft.com/office/drawing/2014/main" id="{EF7F3F73-B876-8B42-A9B4-E30B650CF1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194" name="Notes Placeholder 2">
            <a:extLst>
              <a:ext uri="{FF2B5EF4-FFF2-40B4-BE49-F238E27FC236}">
                <a16:creationId xmlns="" xmlns:a16="http://schemas.microsoft.com/office/drawing/2014/main" id="{C8050033-D16E-624C-A142-310B9E2DC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8195" name="Slide Number Placeholder 3">
            <a:extLst>
              <a:ext uri="{FF2B5EF4-FFF2-40B4-BE49-F238E27FC236}">
                <a16:creationId xmlns="" xmlns:a16="http://schemas.microsoft.com/office/drawing/2014/main" id="{1BC0263C-95C7-974A-B244-BEF89D0201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AFBAEC09-BF82-2448-97AB-A62CE9A8E3B0}" type="slidenum">
              <a:rPr lang="en-GB" altLang="en-US" sz="1300"/>
              <a:pPr/>
              <a:t>2</a:t>
            </a:fld>
            <a:endParaRPr lang="en-GB" altLang="en-US" sz="1300"/>
          </a:p>
        </p:txBody>
      </p:sp>
    </p:spTree>
    <p:extLst>
      <p:ext uri="{BB962C8B-B14F-4D97-AF65-F5344CB8AC3E}">
        <p14:creationId xmlns:p14="http://schemas.microsoft.com/office/powerpoint/2010/main" val="445902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Encourage pupils</a:t>
            </a:r>
            <a:r>
              <a:rPr lang="en-GB" baseline="0" dirty="0" smtClean="0"/>
              <a:t> to think if they could cycle or scoot to school during Bike </a:t>
            </a:r>
            <a:r>
              <a:rPr lang="en-GB" baseline="0" smtClean="0"/>
              <a:t>to School Week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9A94DA-B96C-0C45-B61E-1143627FC592}" type="slidenum">
              <a:rPr lang="en-GB" altLang="x-none" smtClean="0"/>
              <a:pPr>
                <a:defRPr/>
              </a:pPr>
              <a:t>3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724257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Encourage pupils to</a:t>
            </a:r>
            <a:r>
              <a:rPr lang="en-GB" baseline="0" dirty="0" smtClean="0"/>
              <a:t> tell their parents or guardians about Bike to School Week so they can plan to travel actively to school.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9A94DA-B96C-0C45-B61E-1143627FC592}" type="slidenum">
              <a:rPr lang="en-GB" altLang="x-none" smtClean="0"/>
              <a:pPr>
                <a:defRPr/>
              </a:pPr>
              <a:t>4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876414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Inform</a:t>
            </a:r>
            <a:r>
              <a:rPr lang="en-GB" baseline="0" dirty="0" smtClean="0"/>
              <a:t> pupils of the importance of wearing a helmet when riding a bike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9A94DA-B96C-0C45-B61E-1143627FC592}" type="slidenum">
              <a:rPr lang="en-GB" altLang="x-none" smtClean="0"/>
              <a:pPr>
                <a:defRPr/>
              </a:pPr>
              <a:t>5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164689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Encourage pupils</a:t>
            </a:r>
            <a:r>
              <a:rPr lang="en-GB" baseline="0" dirty="0" smtClean="0"/>
              <a:t> to take a route to school which is safe. This could mean they choose a route which has less traffic or has cycle lanes.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9A94DA-B96C-0C45-B61E-1143627FC592}" type="slidenum">
              <a:rPr lang="en-GB" altLang="x-none" smtClean="0"/>
              <a:pPr>
                <a:defRPr/>
              </a:pPr>
              <a:t>6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358335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Encourage pupils to get their friends to take part in Bike to School Week as well. They</a:t>
            </a:r>
            <a:r>
              <a:rPr lang="en-GB" baseline="0" dirty="0" smtClean="0"/>
              <a:t> can either meet on the way to school or once they arrive.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9A94DA-B96C-0C45-B61E-1143627FC592}" type="slidenum">
              <a:rPr lang="en-GB" altLang="x-none" smtClean="0"/>
              <a:pPr>
                <a:defRPr/>
              </a:pPr>
              <a:t>7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3036365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Parents and guardians are welcome to join in to. Make</a:t>
            </a:r>
            <a:r>
              <a:rPr lang="en-GB" baseline="0" dirty="0" smtClean="0"/>
              <a:t> sure you send them the poster and e-flyer to encourage families to take part in Bike to School Week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9A94DA-B96C-0C45-B61E-1143627FC592}" type="slidenum">
              <a:rPr lang="en-GB" altLang="x-none" smtClean="0"/>
              <a:pPr>
                <a:defRPr/>
              </a:pPr>
              <a:t>8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975152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Use</a:t>
            </a:r>
            <a:r>
              <a:rPr lang="en-GB" baseline="0" dirty="0" smtClean="0"/>
              <a:t> the Inclusivity Guide to help children and families with barriers to participation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9A94DA-B96C-0C45-B61E-1143627FC592}" type="slidenum">
              <a:rPr lang="en-GB" altLang="x-none" smtClean="0"/>
              <a:pPr>
                <a:defRPr/>
              </a:pPr>
              <a:t>9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92085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65140" y="2348880"/>
            <a:ext cx="7772400" cy="1008063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US" altLang="en-US" noProof="0" dirty="0"/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4213" y="3501008"/>
            <a:ext cx="7088187" cy="1752600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="" xmlns:a16="http://schemas.microsoft.com/office/drawing/2014/main" id="{DC1E4AC3-5A67-8746-9FB1-26FD8285A9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24328" y="5915707"/>
            <a:ext cx="1359521" cy="78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430917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431104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69875"/>
            <a:ext cx="2057400" cy="5856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69875"/>
            <a:ext cx="6019800" cy="585628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425674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62927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="" xmlns:a16="http://schemas.microsoft.com/office/drawing/2014/main" id="{EAC27C83-232F-674D-8A9A-8B6F6AA09D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24328" y="5915707"/>
            <a:ext cx="1359521" cy="78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944639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2856"/>
            <a:ext cx="8218488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5919" y="3275856"/>
            <a:ext cx="3902968" cy="279777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2720" y="3275856"/>
            <a:ext cx="3902968" cy="279777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630867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3281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9329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3056"/>
            <a:ext cx="4040188" cy="20162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329329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933056"/>
            <a:ext cx="4041775" cy="20162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365968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439801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345348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38958"/>
            <a:ext cx="3008313" cy="73107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338959"/>
            <a:ext cx="5111750" cy="36823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070032"/>
            <a:ext cx="3008313" cy="295125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221304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7821168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1">
            <a:extLst>
              <a:ext uri="{FF2B5EF4-FFF2-40B4-BE49-F238E27FC236}">
                <a16:creationId xmlns="" xmlns:a16="http://schemas.microsoft.com/office/drawing/2014/main" id="{EFC6C578-4368-FD47-BCB6-47B5B58A90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05038"/>
            <a:ext cx="82184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12">
            <a:extLst>
              <a:ext uri="{FF2B5EF4-FFF2-40B4-BE49-F238E27FC236}">
                <a16:creationId xmlns="" xmlns:a16="http://schemas.microsoft.com/office/drawing/2014/main" id="{30830711-CE6F-E841-9A9F-FDB10D3BD9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500438"/>
            <a:ext cx="82296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>
    <p:fade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404040"/>
          </a:solidFill>
          <a:latin typeface="Arial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404040"/>
          </a:solidFill>
          <a:latin typeface="Arial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404040"/>
          </a:solidFill>
          <a:latin typeface="Arial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404040"/>
          </a:solidFill>
          <a:latin typeface="Arial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9pPr>
    </p:titleStyle>
    <p:bodyStyle>
      <a:lvl1pPr marL="355600" indent="-355600" algn="l" rtl="0" eaLnBrk="1" fontAlgn="base" hangingPunct="1">
        <a:spcBef>
          <a:spcPct val="45000"/>
        </a:spcBef>
        <a:spcAft>
          <a:spcPct val="0"/>
        </a:spcAft>
        <a:defRPr sz="28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820738" indent="-285750" algn="l" rtl="0" eaLnBrk="1" fontAlgn="base" hangingPunct="1">
        <a:spcBef>
          <a:spcPct val="45000"/>
        </a:spcBef>
        <a:spcAft>
          <a:spcPct val="0"/>
        </a:spcAft>
        <a:defRPr sz="2400">
          <a:solidFill>
            <a:srgbClr val="000000"/>
          </a:solidFill>
          <a:latin typeface="+mn-lt"/>
          <a:ea typeface="ＭＳ Ｐゴシック" charset="0"/>
        </a:defRPr>
      </a:lvl2pPr>
      <a:lvl3pPr marL="1228725" indent="-228600" algn="l" rtl="0" eaLnBrk="1" fontAlgn="base" hangingPunct="1">
        <a:spcBef>
          <a:spcPct val="45000"/>
        </a:spcBef>
        <a:spcAft>
          <a:spcPct val="0"/>
        </a:spcAft>
        <a:defRPr sz="2000">
          <a:solidFill>
            <a:srgbClr val="000000"/>
          </a:solidFill>
          <a:latin typeface="+mn-lt"/>
          <a:ea typeface="ＭＳ Ｐゴシック" charset="0"/>
        </a:defRPr>
      </a:lvl3pPr>
      <a:lvl4pPr marL="1636713" indent="-228600" algn="l" rtl="0" eaLnBrk="1" fontAlgn="base" hangingPunct="1">
        <a:spcBef>
          <a:spcPct val="45000"/>
        </a:spcBef>
        <a:spcAft>
          <a:spcPct val="0"/>
        </a:spcAft>
        <a:defRPr>
          <a:solidFill>
            <a:srgbClr val="000000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ct val="45000"/>
        </a:spcBef>
        <a:spcAft>
          <a:spcPct val="0"/>
        </a:spcAft>
        <a:defRPr>
          <a:solidFill>
            <a:srgbClr val="000000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45000"/>
        </a:spcBef>
        <a:spcAft>
          <a:spcPct val="0"/>
        </a:spcAft>
        <a:defRPr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45000"/>
        </a:spcBef>
        <a:spcAft>
          <a:spcPct val="0"/>
        </a:spcAft>
        <a:defRPr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45000"/>
        </a:spcBef>
        <a:spcAft>
          <a:spcPct val="0"/>
        </a:spcAft>
        <a:defRPr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45000"/>
        </a:spcBef>
        <a:spcAft>
          <a:spcPct val="0"/>
        </a:spcAft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Placeholder 5">
            <a:extLst>
              <a:ext uri="{FF2B5EF4-FFF2-40B4-BE49-F238E27FC236}">
                <a16:creationId xmlns="" xmlns:a16="http://schemas.microsoft.com/office/drawing/2014/main" id="{3FFEF755-D0AC-494B-AC96-37170D534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76375" y="2708275"/>
            <a:ext cx="6191250" cy="2376488"/>
          </a:xfrm>
        </p:spPr>
        <p:txBody>
          <a:bodyPr/>
          <a:lstStyle/>
          <a:p>
            <a:pPr algn="ctr" eaLnBrk="1" hangingPunct="1"/>
            <a:r>
              <a:rPr lang="en-GB" altLang="en-US" sz="4400" b="1" dirty="0">
                <a:ea typeface="ＭＳ Ｐゴシック" panose="020B0600070205080204" pitchFamily="34" charset="-128"/>
              </a:rPr>
              <a:t>[SCHOOL NAME]</a:t>
            </a:r>
          </a:p>
          <a:p>
            <a:pPr algn="ctr" eaLnBrk="1" hangingPunct="1"/>
            <a:r>
              <a:rPr lang="en-GB" altLang="en-US" sz="44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joins Bike to School Week 2021</a:t>
            </a:r>
          </a:p>
          <a:p>
            <a:pPr algn="ctr" eaLnBrk="1" hangingPunct="1"/>
            <a:endParaRPr lang="en-GB" altLang="en-US" sz="44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105374"/>
            <a:ext cx="3960440" cy="44857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68749" y="6591125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000" dirty="0">
                <a:solidFill>
                  <a:schemeClr val="bg2"/>
                </a:solidFill>
                <a:latin typeface="+mn-lt"/>
              </a:rPr>
              <a:t>©2021, </a:t>
            </a:r>
            <a:r>
              <a:rPr lang="en-GB" sz="1000" dirty="0" err="1">
                <a:solidFill>
                  <a:schemeClr val="bg2"/>
                </a:solidFill>
                <a:latin typeface="+mn-lt"/>
              </a:rPr>
              <a:t>Kois</a:t>
            </a:r>
            <a:r>
              <a:rPr lang="en-GB" sz="1000" dirty="0">
                <a:solidFill>
                  <a:schemeClr val="bg2"/>
                </a:solidFill>
                <a:latin typeface="+mn-lt"/>
              </a:rPr>
              <a:t> Miah, all rights reserved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520" y="2105374"/>
            <a:ext cx="4329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AD1E54"/>
                </a:solidFill>
                <a:latin typeface="Pacifico" panose="02000000000000000000" pitchFamily="2" charset="0"/>
                <a:ea typeface="Pacifico" panose="02000000000000000000" pitchFamily="2" charset="0"/>
              </a:rPr>
              <a:t>Enjoy the ride!</a:t>
            </a:r>
            <a:endParaRPr lang="en-GB" sz="4000" dirty="0">
              <a:solidFill>
                <a:srgbClr val="AD1E54"/>
              </a:solidFill>
              <a:latin typeface="Pacifico" panose="02000000000000000000" pitchFamily="2" charset="0"/>
              <a:ea typeface="Pacific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0139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Placeholder 5">
            <a:extLst>
              <a:ext uri="{FF2B5EF4-FFF2-40B4-BE49-F238E27FC236}">
                <a16:creationId xmlns="" xmlns:a16="http://schemas.microsoft.com/office/drawing/2014/main" id="{634AF516-B043-AC49-94D2-8A02F50C5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75656" y="2204864"/>
            <a:ext cx="6397625" cy="1368425"/>
          </a:xfrm>
        </p:spPr>
        <p:txBody>
          <a:bodyPr/>
          <a:lstStyle/>
          <a:p>
            <a:pPr algn="ctr" eaLnBrk="1" hangingPunct="1"/>
            <a:r>
              <a:rPr lang="en-GB" altLang="en-US" sz="66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Good luck!</a:t>
            </a:r>
          </a:p>
          <a:p>
            <a:pPr algn="ctr" eaLnBrk="1" hangingPunct="1"/>
            <a:endParaRPr lang="en-GB" altLang="en-US" sz="6600" b="1" dirty="0">
              <a:ea typeface="ＭＳ Ｐゴシック" panose="020B0600070205080204" pitchFamily="34" charset="-128"/>
            </a:endParaRPr>
          </a:p>
        </p:txBody>
      </p:sp>
      <p:pic>
        <p:nvPicPr>
          <p:cNvPr id="3" name="Content Placeholde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3212976"/>
            <a:ext cx="4825801" cy="32152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60" y="6428259"/>
            <a:ext cx="1725318" cy="28653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itle 1">
            <a:extLst>
              <a:ext uri="{FF2B5EF4-FFF2-40B4-BE49-F238E27FC236}">
                <a16:creationId xmlns="" xmlns:a16="http://schemas.microsoft.com/office/drawing/2014/main" id="{0FD52477-3BCC-DF4D-8A0E-C391BB3C7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1965523"/>
            <a:ext cx="4032250" cy="814388"/>
          </a:xfrm>
        </p:spPr>
        <p:txBody>
          <a:bodyPr/>
          <a:lstStyle/>
          <a:p>
            <a:pPr eaLnBrk="1" hangingPunct="1"/>
            <a:r>
              <a:rPr lang="en-GB" altLang="en-US" sz="4400" dirty="0">
                <a:ea typeface="ＭＳ Ｐゴシック" panose="020B0600070205080204" pitchFamily="34" charset="-128"/>
              </a:rPr>
              <a:t>What is it?</a:t>
            </a:r>
          </a:p>
        </p:txBody>
      </p:sp>
      <p:sp>
        <p:nvSpPr>
          <p:cNvPr id="7169" name="Text Placeholder 4">
            <a:extLst>
              <a:ext uri="{FF2B5EF4-FFF2-40B4-BE49-F238E27FC236}">
                <a16:creationId xmlns="" xmlns:a16="http://schemas.microsoft.com/office/drawing/2014/main" id="{62B9DAE2-A981-5240-9AE0-1F37852E8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3850" y="2852936"/>
            <a:ext cx="4536182" cy="1871662"/>
          </a:xfrm>
        </p:spPr>
        <p:txBody>
          <a:bodyPr/>
          <a:lstStyle/>
          <a:p>
            <a:r>
              <a:rPr lang="en-GB" altLang="en-US" sz="2800" dirty="0"/>
              <a:t>Bike to School Week is a week-long event taking place on the </a:t>
            </a:r>
            <a:br>
              <a:rPr lang="en-GB" altLang="en-US" sz="2800" dirty="0"/>
            </a:br>
            <a:r>
              <a:rPr lang="en-GB" altLang="en-US" sz="28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27 September – 1 October 2021.</a:t>
            </a:r>
            <a:endParaRPr lang="en-GB" altLang="en-US" sz="2800" dirty="0"/>
          </a:p>
        </p:txBody>
      </p:sp>
      <p:sp>
        <p:nvSpPr>
          <p:cNvPr id="6" name="Text Placeholder 4">
            <a:extLst>
              <a:ext uri="{FF2B5EF4-FFF2-40B4-BE49-F238E27FC236}">
                <a16:creationId xmlns="" xmlns:a16="http://schemas.microsoft.com/office/drawing/2014/main" id="{A3E73EFA-4A97-6249-882E-2BA6945FAF87}"/>
              </a:ext>
            </a:extLst>
          </p:cNvPr>
          <p:cNvSpPr txBox="1">
            <a:spLocks/>
          </p:cNvSpPr>
          <p:nvPr/>
        </p:nvSpPr>
        <p:spPr bwMode="auto">
          <a:xfrm>
            <a:off x="323850" y="5456984"/>
            <a:ext cx="5716182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45000"/>
              </a:spcBef>
              <a:spcAft>
                <a:spcPct val="0"/>
              </a:spcAft>
              <a:buNone/>
              <a:defRPr sz="14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indent="0" algn="l" rtl="0" eaLnBrk="1" fontAlgn="base" hangingPunct="1">
              <a:spcBef>
                <a:spcPct val="45000"/>
              </a:spcBef>
              <a:spcAft>
                <a:spcPct val="0"/>
              </a:spcAft>
              <a:buNone/>
              <a:defRPr sz="1200">
                <a:solidFill>
                  <a:srgbClr val="000000"/>
                </a:solidFill>
                <a:latin typeface="+mn-lt"/>
                <a:ea typeface="ＭＳ Ｐゴシック" charset="0"/>
              </a:defRPr>
            </a:lvl2pPr>
            <a:lvl3pPr marL="914400" indent="0" algn="l" rtl="0" eaLnBrk="1" fontAlgn="base" hangingPunct="1">
              <a:spcBef>
                <a:spcPct val="45000"/>
              </a:spcBef>
              <a:spcAft>
                <a:spcPct val="0"/>
              </a:spcAft>
              <a:buNone/>
              <a:defRPr sz="1000">
                <a:solidFill>
                  <a:srgbClr val="000000"/>
                </a:solidFill>
                <a:latin typeface="+mn-lt"/>
                <a:ea typeface="ＭＳ Ｐゴシック" charset="0"/>
              </a:defRPr>
            </a:lvl3pPr>
            <a:lvl4pPr marL="1371600" indent="0" algn="l" rtl="0" eaLnBrk="1" fontAlgn="base" hangingPunct="1">
              <a:spcBef>
                <a:spcPct val="45000"/>
              </a:spcBef>
              <a:spcAft>
                <a:spcPct val="0"/>
              </a:spcAft>
              <a:buNone/>
              <a:defRPr sz="900">
                <a:solidFill>
                  <a:srgbClr val="000000"/>
                </a:solidFill>
                <a:latin typeface="+mn-lt"/>
                <a:ea typeface="ＭＳ Ｐゴシック" charset="0"/>
              </a:defRPr>
            </a:lvl4pPr>
            <a:lvl5pPr marL="1828800" indent="0" algn="l" rtl="0" eaLnBrk="1" fontAlgn="base" hangingPunct="1">
              <a:spcBef>
                <a:spcPct val="45000"/>
              </a:spcBef>
              <a:spcAft>
                <a:spcPct val="0"/>
              </a:spcAft>
              <a:buNone/>
              <a:defRPr sz="900">
                <a:solidFill>
                  <a:srgbClr val="000000"/>
                </a:solidFill>
                <a:latin typeface="+mn-lt"/>
                <a:ea typeface="ＭＳ Ｐゴシック" charset="0"/>
              </a:defRPr>
            </a:lvl5pPr>
            <a:lvl6pPr marL="2286000" indent="0" algn="l" rtl="0" eaLnBrk="1" fontAlgn="base" hangingPunct="1">
              <a:spcBef>
                <a:spcPct val="45000"/>
              </a:spcBef>
              <a:spcAft>
                <a:spcPct val="0"/>
              </a:spcAft>
              <a:buNone/>
              <a:defRPr sz="900">
                <a:solidFill>
                  <a:schemeClr val="bg1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45000"/>
              </a:spcBef>
              <a:spcAft>
                <a:spcPct val="0"/>
              </a:spcAft>
              <a:buNone/>
              <a:defRPr sz="900">
                <a:solidFill>
                  <a:schemeClr val="bg1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45000"/>
              </a:spcBef>
              <a:spcAft>
                <a:spcPct val="0"/>
              </a:spcAft>
              <a:buNone/>
              <a:defRPr sz="900">
                <a:solidFill>
                  <a:schemeClr val="bg1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45000"/>
              </a:spcBef>
              <a:spcAft>
                <a:spcPct val="0"/>
              </a:spcAft>
              <a:buNone/>
              <a:defRPr sz="9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GB" altLang="en-US" sz="2800" dirty="0" smtClean="0"/>
              <a:t>Schools celebrate cycling and scooting and the positive impact it has on health and wellbeing.</a:t>
            </a:r>
          </a:p>
          <a:p>
            <a:endParaRPr lang="en-GB" altLang="en-US"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25785"/>
            <a:ext cx="4392488" cy="292596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08918" y="5326179"/>
            <a:ext cx="23762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bg2"/>
                </a:solidFill>
                <a:latin typeface="+mn-lt"/>
              </a:rPr>
              <a:t>©2021, </a:t>
            </a:r>
            <a:r>
              <a:rPr lang="en-GB" sz="1000" dirty="0" err="1">
                <a:solidFill>
                  <a:schemeClr val="bg2"/>
                </a:solidFill>
                <a:latin typeface="+mn-lt"/>
              </a:rPr>
              <a:t>Kois</a:t>
            </a:r>
            <a:r>
              <a:rPr lang="en-GB" sz="1000" dirty="0">
                <a:solidFill>
                  <a:schemeClr val="bg2"/>
                </a:solidFill>
                <a:latin typeface="+mn-lt"/>
              </a:rPr>
              <a:t> Miah, all rights reserved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120474"/>
            <a:ext cx="5796136" cy="384967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25810" y="5071451"/>
            <a:ext cx="33123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Pacifico" panose="02000000000000000000" pitchFamily="2" charset="0"/>
                <a:ea typeface="Pacifico" panose="02000000000000000000" pitchFamily="2" charset="0"/>
              </a:rPr>
              <a:t>How can I cycle </a:t>
            </a:r>
            <a:r>
              <a:rPr lang="en-GB" sz="2800" dirty="0" smtClean="0">
                <a:solidFill>
                  <a:schemeClr val="bg1"/>
                </a:solidFill>
                <a:latin typeface="Pacifico" panose="02000000000000000000" pitchFamily="2" charset="0"/>
                <a:ea typeface="Pacifico" panose="02000000000000000000" pitchFamily="2" charset="0"/>
              </a:rPr>
              <a:t>or scoot to </a:t>
            </a:r>
            <a:r>
              <a:rPr lang="en-GB" sz="2800" dirty="0">
                <a:solidFill>
                  <a:schemeClr val="bg1"/>
                </a:solidFill>
                <a:latin typeface="Pacifico" panose="02000000000000000000" pitchFamily="2" charset="0"/>
                <a:ea typeface="Pacifico" panose="02000000000000000000" pitchFamily="2" charset="0"/>
              </a:rPr>
              <a:t>school?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25810" y="5970147"/>
            <a:ext cx="11352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>
                <a:solidFill>
                  <a:schemeClr val="bg2"/>
                </a:solidFill>
                <a:latin typeface="+mn-lt"/>
              </a:rPr>
              <a:t>©2015, Sustrans</a:t>
            </a:r>
          </a:p>
        </p:txBody>
      </p:sp>
    </p:spTree>
    <p:extLst>
      <p:ext uri="{BB962C8B-B14F-4D97-AF65-F5344CB8AC3E}">
        <p14:creationId xmlns:p14="http://schemas.microsoft.com/office/powerpoint/2010/main" val="24814905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544" y="1954860"/>
            <a:ext cx="6531737" cy="435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3880" y="4869160"/>
            <a:ext cx="44557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Pacifico" panose="02000000000000000000" pitchFamily="2" charset="0"/>
                <a:ea typeface="Pacifico" panose="02000000000000000000" pitchFamily="2" charset="0"/>
              </a:rPr>
              <a:t>Ask a parent or guardian </a:t>
            </a:r>
            <a:endParaRPr lang="en-GB" sz="4000" dirty="0">
              <a:solidFill>
                <a:schemeClr val="bg1"/>
              </a:solidFill>
              <a:latin typeface="Pacifico" panose="02000000000000000000" pitchFamily="2" charset="0"/>
              <a:ea typeface="Pacifico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29581" y="6343331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000" dirty="0">
                <a:solidFill>
                  <a:schemeClr val="bg2"/>
                </a:solidFill>
                <a:latin typeface="+mn-lt"/>
              </a:rPr>
              <a:t>©2021, </a:t>
            </a:r>
            <a:r>
              <a:rPr lang="en-GB" sz="1000" dirty="0" err="1">
                <a:solidFill>
                  <a:schemeClr val="bg2"/>
                </a:solidFill>
                <a:latin typeface="+mn-lt"/>
              </a:rPr>
              <a:t>Kois</a:t>
            </a:r>
            <a:r>
              <a:rPr lang="en-GB" sz="1000" dirty="0">
                <a:solidFill>
                  <a:schemeClr val="bg2"/>
                </a:solidFill>
                <a:latin typeface="+mn-lt"/>
              </a:rPr>
              <a:t> Miah,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1281868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74" y="1844824"/>
            <a:ext cx="6738958" cy="44881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1476" y="4877878"/>
            <a:ext cx="35008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chemeClr val="bg1"/>
                </a:solidFill>
                <a:latin typeface="Pacifico" panose="02000000000000000000" pitchFamily="2" charset="0"/>
                <a:ea typeface="Pacifico" panose="02000000000000000000" pitchFamily="2" charset="0"/>
              </a:rPr>
              <a:t>Put on your helmet</a:t>
            </a:r>
            <a:endParaRPr lang="en-GB" sz="4800" dirty="0">
              <a:solidFill>
                <a:schemeClr val="bg1"/>
              </a:solidFill>
              <a:latin typeface="Pacifico" panose="02000000000000000000" pitchFamily="2" charset="0"/>
              <a:ea typeface="Pacifico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1476" y="6389345"/>
            <a:ext cx="13644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>
                <a:solidFill>
                  <a:schemeClr val="bg2"/>
                </a:solidFill>
                <a:latin typeface="+mn-lt"/>
              </a:rPr>
              <a:t>© J </a:t>
            </a:r>
            <a:r>
              <a:rPr lang="en-GB" sz="1000" dirty="0" err="1">
                <a:solidFill>
                  <a:schemeClr val="bg2"/>
                </a:solidFill>
                <a:latin typeface="+mn-lt"/>
              </a:rPr>
              <a:t>Bewley</a:t>
            </a:r>
            <a:r>
              <a:rPr lang="en-GB" sz="1000" dirty="0">
                <a:solidFill>
                  <a:schemeClr val="bg2"/>
                </a:solidFill>
                <a:latin typeface="+mn-lt"/>
              </a:rPr>
              <a:t>/Sustrans</a:t>
            </a:r>
          </a:p>
        </p:txBody>
      </p:sp>
    </p:spTree>
    <p:extLst>
      <p:ext uri="{BB962C8B-B14F-4D97-AF65-F5344CB8AC3E}">
        <p14:creationId xmlns:p14="http://schemas.microsoft.com/office/powerpoint/2010/main" val="25428197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10" y="2132856"/>
            <a:ext cx="6192688" cy="41284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35215" y="6261314"/>
            <a:ext cx="16369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000" dirty="0" smtClean="0">
                <a:solidFill>
                  <a:schemeClr val="bg2"/>
                </a:solidFill>
                <a:latin typeface="+mn-lt"/>
              </a:rPr>
              <a:t>© 2017, Jonathan </a:t>
            </a:r>
            <a:r>
              <a:rPr lang="en-GB" sz="1000" dirty="0" err="1" smtClean="0">
                <a:solidFill>
                  <a:schemeClr val="bg2"/>
                </a:solidFill>
                <a:latin typeface="+mn-lt"/>
              </a:rPr>
              <a:t>Bewley</a:t>
            </a:r>
            <a:endParaRPr lang="en-GB" sz="10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4010" y="4691654"/>
            <a:ext cx="3456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chemeClr val="bg1"/>
                </a:solidFill>
                <a:latin typeface="Pacifico" panose="02000000000000000000" pitchFamily="2" charset="0"/>
                <a:ea typeface="Pacifico" panose="02000000000000000000" pitchFamily="2" charset="0"/>
              </a:rPr>
              <a:t>Choose a safe route</a:t>
            </a:r>
            <a:endParaRPr lang="en-GB" sz="4800" dirty="0">
              <a:solidFill>
                <a:schemeClr val="bg1"/>
              </a:solidFill>
              <a:latin typeface="Pacifico" panose="02000000000000000000" pitchFamily="2" charset="0"/>
              <a:ea typeface="Pacific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734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988840"/>
            <a:ext cx="6624736" cy="4416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1600" y="4820704"/>
            <a:ext cx="3888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chemeClr val="bg1"/>
                </a:solidFill>
                <a:latin typeface="Pacifico" panose="02000000000000000000" pitchFamily="2" charset="0"/>
                <a:ea typeface="Pacifico" panose="02000000000000000000" pitchFamily="2" charset="0"/>
              </a:rPr>
              <a:t>Meet up with friends </a:t>
            </a:r>
            <a:endParaRPr lang="en-GB" sz="4800" dirty="0">
              <a:solidFill>
                <a:schemeClr val="bg1"/>
              </a:solidFill>
              <a:latin typeface="Pacifico" panose="02000000000000000000" pitchFamily="2" charset="0"/>
              <a:ea typeface="Pacifico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1600" y="640995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000" dirty="0">
                <a:solidFill>
                  <a:schemeClr val="bg2"/>
                </a:solidFill>
                <a:latin typeface="+mn-lt"/>
              </a:rPr>
              <a:t>©2017, Jonathan </a:t>
            </a:r>
            <a:r>
              <a:rPr lang="en-GB" sz="1000" dirty="0" err="1">
                <a:solidFill>
                  <a:schemeClr val="bg2"/>
                </a:solidFill>
                <a:latin typeface="+mn-lt"/>
              </a:rPr>
              <a:t>Bewley</a:t>
            </a:r>
            <a:r>
              <a:rPr lang="en-GB" sz="1000" dirty="0">
                <a:solidFill>
                  <a:schemeClr val="bg2"/>
                </a:solidFill>
                <a:latin typeface="+mn-lt"/>
              </a:rPr>
              <a:t>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4475322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28" y="1988840"/>
            <a:ext cx="6516216" cy="43441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0728" y="5674219"/>
            <a:ext cx="6390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Pacifico" panose="02000000000000000000" pitchFamily="2" charset="0"/>
                <a:ea typeface="Pacifico" panose="02000000000000000000" pitchFamily="2" charset="0"/>
              </a:rPr>
              <a:t>Encourage your family to join</a:t>
            </a:r>
            <a:endParaRPr lang="en-GB" sz="4000" dirty="0">
              <a:solidFill>
                <a:schemeClr val="bg1"/>
              </a:solidFill>
              <a:latin typeface="Pacifico" panose="02000000000000000000" pitchFamily="2" charset="0"/>
              <a:ea typeface="Pacifico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9077" y="6382105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000" dirty="0">
                <a:solidFill>
                  <a:schemeClr val="bg2"/>
                </a:solidFill>
                <a:latin typeface="+mn-lt"/>
              </a:rPr>
              <a:t>©2020, Chris Foster,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020828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039493"/>
            <a:ext cx="6588224" cy="43838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64287" y="6387691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>
                <a:solidFill>
                  <a:schemeClr val="bg2"/>
                </a:solidFill>
                <a:latin typeface="+mn-lt"/>
              </a:rPr>
              <a:t>©2019, Paul Tanner, all rights reserved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18039" y="5195057"/>
            <a:ext cx="6390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Pacifico" panose="02000000000000000000" pitchFamily="2" charset="0"/>
                <a:ea typeface="Pacifico" panose="02000000000000000000" pitchFamily="2" charset="0"/>
              </a:rPr>
              <a:t>Not sure on something? Ask a teacher</a:t>
            </a:r>
            <a:endParaRPr lang="en-GB" sz="4000" dirty="0">
              <a:solidFill>
                <a:schemeClr val="bg1"/>
              </a:solidFill>
              <a:latin typeface="Pacifico" panose="02000000000000000000" pitchFamily="2" charset="0"/>
              <a:ea typeface="Pacific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4259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strans red">
  <a:themeElements>
    <a:clrScheme name="Bike to School Week 2021">
      <a:dk1>
        <a:srgbClr val="922C6F"/>
      </a:dk1>
      <a:lt1>
        <a:srgbClr val="FFFFFF"/>
      </a:lt1>
      <a:dk2>
        <a:srgbClr val="414041"/>
      </a:dk2>
      <a:lt2>
        <a:srgbClr val="808080"/>
      </a:lt2>
      <a:accent1>
        <a:srgbClr val="AD1E54"/>
      </a:accent1>
      <a:accent2>
        <a:srgbClr val="F37920"/>
      </a:accent2>
      <a:accent3>
        <a:srgbClr val="FFCF41"/>
      </a:accent3>
      <a:accent4>
        <a:srgbClr val="CB5528"/>
      </a:accent4>
      <a:accent5>
        <a:srgbClr val="506E59"/>
      </a:accent5>
      <a:accent6>
        <a:srgbClr val="912B6E"/>
      </a:accent6>
      <a:hlink>
        <a:srgbClr val="243773"/>
      </a:hlink>
      <a:folHlink>
        <a:srgbClr val="009BA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ustrans r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strans re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strans re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strans re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strans re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strans re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strans re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strans re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strans re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strans re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strans re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strans re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ig Pedal 2019 PowerPointv1" id="{704A966D-A88D-174B-ABFF-592765B23C39}" vid="{D92B463F-E886-AC43-BC5C-5B5ED9CB308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Sustrans red</Template>
  <TotalTime>355</TotalTime>
  <Words>319</Words>
  <Application>Microsoft Office PowerPoint</Application>
  <PresentationFormat>On-screen Show (4:3)</PresentationFormat>
  <Paragraphs>41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ＭＳ Ｐゴシック</vt:lpstr>
      <vt:lpstr>Arial</vt:lpstr>
      <vt:lpstr>Arial Narrow</vt:lpstr>
      <vt:lpstr>Pacifico</vt:lpstr>
      <vt:lpstr>Times New Roman</vt:lpstr>
      <vt:lpstr>Sustrans red</vt:lpstr>
      <vt:lpstr>PowerPoint Presentation</vt:lpstr>
      <vt:lpstr>What is it?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Meg Elworthy</cp:lastModifiedBy>
  <cp:revision>20</cp:revision>
  <dcterms:created xsi:type="dcterms:W3CDTF">2019-09-16T13:35:35Z</dcterms:created>
  <dcterms:modified xsi:type="dcterms:W3CDTF">2021-07-15T14:22:34Z</dcterms:modified>
</cp:coreProperties>
</file>