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363" r:id="rId2"/>
    <p:sldId id="365" r:id="rId3"/>
    <p:sldId id="373" r:id="rId4"/>
    <p:sldId id="375" r:id="rId5"/>
    <p:sldId id="376" r:id="rId6"/>
    <p:sldId id="377" r:id="rId7"/>
    <p:sldId id="378" r:id="rId8"/>
    <p:sldId id="379" r:id="rId9"/>
    <p:sldId id="380" r:id="rId10"/>
    <p:sldId id="374" r:id="rId11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14042"/>
    <a:srgbClr val="AD1E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3"/>
    <p:restoredTop sz="94662"/>
  </p:normalViewPr>
  <p:slideViewPr>
    <p:cSldViewPr>
      <p:cViewPr varScale="1">
        <p:scale>
          <a:sx n="64" d="100"/>
          <a:sy n="64" d="100"/>
        </p:scale>
        <p:origin x="72" y="552"/>
      </p:cViewPr>
      <p:guideLst>
        <p:guide orient="horz" pos="247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>
            <a:extLst>
              <a:ext uri="{FF2B5EF4-FFF2-40B4-BE49-F238E27FC236}">
                <a16:creationId xmlns:a16="http://schemas.microsoft.com/office/drawing/2014/main" xmlns="" id="{743F0849-1DA4-3740-ADF6-8E330E502A0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23" name="Rectangle 3">
            <a:extLst>
              <a:ext uri="{FF2B5EF4-FFF2-40B4-BE49-F238E27FC236}">
                <a16:creationId xmlns:a16="http://schemas.microsoft.com/office/drawing/2014/main" xmlns="" id="{5081954E-19D2-D846-983F-A50EA3C8AEC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24" name="Rectangle 4">
            <a:extLst>
              <a:ext uri="{FF2B5EF4-FFF2-40B4-BE49-F238E27FC236}">
                <a16:creationId xmlns:a16="http://schemas.microsoft.com/office/drawing/2014/main" xmlns="" id="{3DFAD8D7-71AA-4D43-B98F-7D55674B943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25" name="Rectangle 5">
            <a:extLst>
              <a:ext uri="{FF2B5EF4-FFF2-40B4-BE49-F238E27FC236}">
                <a16:creationId xmlns:a16="http://schemas.microsoft.com/office/drawing/2014/main" xmlns="" id="{428FD0D4-6D6D-864A-BD9B-C1A9D83566A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smtClean="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7D29CC34-1C79-A64D-8A44-6B6BDCEFA2D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70265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C5114963-195D-C743-83FD-0F0A41FAD07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DCA26EF5-419F-884D-92BC-8003890FF52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48850181-677C-7D44-A2F3-76704AD63DD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xmlns="" id="{34B2A322-7E73-454D-B63C-D974778358D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xmlns="" id="{AC58AB4C-453C-2B4B-AA8F-F7FC5266E95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xmlns="" id="{D401D850-FC8A-0740-8ADA-199AD69FE9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smtClean="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829A94DA-B96C-0C45-B61E-1143627FC592}" type="slidenum">
              <a:rPr lang="en-GB" altLang="x-none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31652385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>
            <a:extLst>
              <a:ext uri="{FF2B5EF4-FFF2-40B4-BE49-F238E27FC236}">
                <a16:creationId xmlns:a16="http://schemas.microsoft.com/office/drawing/2014/main" xmlns="" id="{EE767FCD-B20B-2A4B-9457-2B59CE44F1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6" name="Notes Placeholder 2">
            <a:extLst>
              <a:ext uri="{FF2B5EF4-FFF2-40B4-BE49-F238E27FC236}">
                <a16:creationId xmlns:a16="http://schemas.microsoft.com/office/drawing/2014/main" xmlns="" id="{83434F85-0CF0-4F4D-9DA3-725927557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>
                <a:ea typeface="ＭＳ Ｐゴシック" panose="020B0600070205080204" pitchFamily="34" charset="-128"/>
              </a:rPr>
              <a:t>Welcome slide adapted for individual schools.</a:t>
            </a:r>
          </a:p>
        </p:txBody>
      </p:sp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xmlns="" id="{C0EF5E18-B54E-E942-9D1F-B72EA3AEC8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329BA05-2EB1-C546-A13E-A635AE5F90B8}" type="slidenum">
              <a:rPr lang="en-GB" altLang="en-US" sz="1300"/>
              <a:pPr/>
              <a:t>1</a:t>
            </a:fld>
            <a:endParaRPr lang="en-GB" altLang="en-US" sz="1300"/>
          </a:p>
        </p:txBody>
      </p:sp>
    </p:spTree>
    <p:extLst>
      <p:ext uri="{BB962C8B-B14F-4D97-AF65-F5344CB8AC3E}">
        <p14:creationId xmlns:p14="http://schemas.microsoft.com/office/powerpoint/2010/main" val="2032698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>
            <a:extLst>
              <a:ext uri="{FF2B5EF4-FFF2-40B4-BE49-F238E27FC236}">
                <a16:creationId xmlns:a16="http://schemas.microsoft.com/office/drawing/2014/main" xmlns="" id="{EF7F3F73-B876-8B42-A9B4-E30B650CF1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4" name="Notes Placeholder 2">
            <a:extLst>
              <a:ext uri="{FF2B5EF4-FFF2-40B4-BE49-F238E27FC236}">
                <a16:creationId xmlns:a16="http://schemas.microsoft.com/office/drawing/2014/main" xmlns="" id="{C8050033-D16E-624C-A142-310B9E2DC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8195" name="Slide Number Placeholder 3">
            <a:extLst>
              <a:ext uri="{FF2B5EF4-FFF2-40B4-BE49-F238E27FC236}">
                <a16:creationId xmlns:a16="http://schemas.microsoft.com/office/drawing/2014/main" xmlns="" id="{1BC0263C-95C7-974A-B244-BEF89D0201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FBAEC09-BF82-2448-97AB-A62CE9A8E3B0}" type="slidenum">
              <a:rPr lang="en-GB" altLang="en-US" sz="1300"/>
              <a:pPr/>
              <a:t>2</a:t>
            </a:fld>
            <a:endParaRPr lang="en-GB" altLang="en-US" sz="1300"/>
          </a:p>
        </p:txBody>
      </p:sp>
    </p:spTree>
    <p:extLst>
      <p:ext uri="{BB962C8B-B14F-4D97-AF65-F5344CB8AC3E}">
        <p14:creationId xmlns:p14="http://schemas.microsoft.com/office/powerpoint/2010/main" val="445902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>
            <a:extLst>
              <a:ext uri="{FF2B5EF4-FFF2-40B4-BE49-F238E27FC236}">
                <a16:creationId xmlns:a16="http://schemas.microsoft.com/office/drawing/2014/main" xmlns="" id="{CF641568-A6BB-6A48-8A71-FCF03674EF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242" name="Notes Placeholder 2">
            <a:extLst>
              <a:ext uri="{FF2B5EF4-FFF2-40B4-BE49-F238E27FC236}">
                <a16:creationId xmlns:a16="http://schemas.microsoft.com/office/drawing/2014/main" xmlns="" id="{B8ECAA81-BF6A-5D47-84F4-12596FD70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0243" name="Slide Number Placeholder 3">
            <a:extLst>
              <a:ext uri="{FF2B5EF4-FFF2-40B4-BE49-F238E27FC236}">
                <a16:creationId xmlns:a16="http://schemas.microsoft.com/office/drawing/2014/main" xmlns="" id="{BB30A5BA-1B6E-6D4F-BA0C-EE99123758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7A83D28-96F1-8547-86ED-E8B59A18D90F}" type="slidenum">
              <a:rPr lang="en-GB" altLang="en-US" sz="1300"/>
              <a:pPr/>
              <a:t>3</a:t>
            </a:fld>
            <a:endParaRPr lang="en-GB" altLang="en-US" sz="1300"/>
          </a:p>
        </p:txBody>
      </p:sp>
    </p:spTree>
    <p:extLst>
      <p:ext uri="{BB962C8B-B14F-4D97-AF65-F5344CB8AC3E}">
        <p14:creationId xmlns:p14="http://schemas.microsoft.com/office/powerpoint/2010/main" val="2997257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xmlns="" id="{5BB8C875-F770-544B-B948-C364C66695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xmlns="" id="{6FE7A48A-03BE-3845-8C8C-6104EBE13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xmlns="" id="{57C9236D-0686-F146-A41B-32197B6595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3B5869C-3385-2D49-92E5-2028485C64C3}" type="slidenum">
              <a:rPr lang="en-GB" altLang="en-US" sz="1300"/>
              <a:pPr/>
              <a:t>10</a:t>
            </a:fld>
            <a:endParaRPr lang="en-GB" altLang="en-US" sz="1300"/>
          </a:p>
        </p:txBody>
      </p:sp>
    </p:spTree>
    <p:extLst>
      <p:ext uri="{BB962C8B-B14F-4D97-AF65-F5344CB8AC3E}">
        <p14:creationId xmlns:p14="http://schemas.microsoft.com/office/powerpoint/2010/main" val="94158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65140" y="2348880"/>
            <a:ext cx="7772400" cy="1008063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US" altLang="en-US" noProof="0" dirty="0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501008"/>
            <a:ext cx="7088187" cy="1752600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DC1E4AC3-5A67-8746-9FB1-26FD8285A9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4328" y="5915707"/>
            <a:ext cx="1359521" cy="78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43091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43110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9875"/>
            <a:ext cx="2057400" cy="5856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9875"/>
            <a:ext cx="6019800" cy="58562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42567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6292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EAC27C83-232F-674D-8A9A-8B6F6AA09D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4328" y="5915707"/>
            <a:ext cx="1359521" cy="78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94463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1848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919" y="3275856"/>
            <a:ext cx="3902968" cy="2797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2720" y="3275856"/>
            <a:ext cx="3902968" cy="2797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63086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281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9329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3056"/>
            <a:ext cx="4040188" cy="20162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329329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933056"/>
            <a:ext cx="4041775" cy="20162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65968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43980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34534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8958"/>
            <a:ext cx="3008313" cy="7310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338959"/>
            <a:ext cx="5111750" cy="36823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070032"/>
            <a:ext cx="3008313" cy="29512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22130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782116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>
            <a:extLst>
              <a:ext uri="{FF2B5EF4-FFF2-40B4-BE49-F238E27FC236}">
                <a16:creationId xmlns:a16="http://schemas.microsoft.com/office/drawing/2014/main" xmlns="" id="{EFC6C578-4368-FD47-BCB6-47B5B58A90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05038"/>
            <a:ext cx="8218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12">
            <a:extLst>
              <a:ext uri="{FF2B5EF4-FFF2-40B4-BE49-F238E27FC236}">
                <a16:creationId xmlns:a16="http://schemas.microsoft.com/office/drawing/2014/main" xmlns="" id="{30830711-CE6F-E841-9A9F-FDB10D3BD9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500438"/>
            <a:ext cx="82296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404040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404040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404040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404040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9pPr>
    </p:titleStyle>
    <p:bodyStyle>
      <a:lvl1pPr marL="355600" indent="-355600" algn="l" rtl="0" eaLnBrk="1" fontAlgn="base" hangingPunct="1">
        <a:spcBef>
          <a:spcPct val="45000"/>
        </a:spcBef>
        <a:spcAft>
          <a:spcPct val="0"/>
        </a:spcAft>
        <a:defRPr sz="28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820738" indent="-285750" algn="l" rtl="0" eaLnBrk="1" fontAlgn="base" hangingPunct="1">
        <a:spcBef>
          <a:spcPct val="45000"/>
        </a:spcBef>
        <a:spcAft>
          <a:spcPct val="0"/>
        </a:spcAft>
        <a:defRPr sz="2400">
          <a:solidFill>
            <a:srgbClr val="000000"/>
          </a:solidFill>
          <a:latin typeface="+mn-lt"/>
          <a:ea typeface="ＭＳ Ｐゴシック" charset="0"/>
        </a:defRPr>
      </a:lvl2pPr>
      <a:lvl3pPr marL="1228725" indent="-228600" algn="l" rtl="0" eaLnBrk="1" fontAlgn="base" hangingPunct="1">
        <a:spcBef>
          <a:spcPct val="45000"/>
        </a:spcBef>
        <a:spcAft>
          <a:spcPct val="0"/>
        </a:spcAft>
        <a:defRPr sz="2000">
          <a:solidFill>
            <a:srgbClr val="000000"/>
          </a:solidFill>
          <a:latin typeface="+mn-lt"/>
          <a:ea typeface="ＭＳ Ｐゴシック" charset="0"/>
        </a:defRPr>
      </a:lvl3pPr>
      <a:lvl4pPr marL="1636713" indent="-228600" algn="l" rtl="0" eaLnBrk="1" fontAlgn="base" hangingPunct="1">
        <a:spcBef>
          <a:spcPct val="45000"/>
        </a:spcBef>
        <a:spcAft>
          <a:spcPct val="0"/>
        </a:spcAft>
        <a:defRPr>
          <a:solidFill>
            <a:srgbClr val="000000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45000"/>
        </a:spcBef>
        <a:spcAft>
          <a:spcPct val="0"/>
        </a:spcAft>
        <a:defRPr>
          <a:solidFill>
            <a:srgbClr val="000000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45000"/>
        </a:spcBef>
        <a:spcAft>
          <a:spcPct val="0"/>
        </a:spcAft>
        <a:defRPr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45000"/>
        </a:spcBef>
        <a:spcAft>
          <a:spcPct val="0"/>
        </a:spcAft>
        <a:defRPr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45000"/>
        </a:spcBef>
        <a:spcAft>
          <a:spcPct val="0"/>
        </a:spcAft>
        <a:defRPr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45000"/>
        </a:spcBef>
        <a:spcAft>
          <a:spcPct val="0"/>
        </a:spcAft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sustrans.org.uk/biketoschoolweek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sustrans.org.uk/biketoschoolweek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wQL_iorrAg" TargetMode="External"/><Relationship Id="rId2" Type="http://schemas.openxmlformats.org/officeDocument/2006/relationships/hyperlink" Target="https://www.youtube.com/watch?v=4qtx60bcNk0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sustrans.org.uk/biketoschoolweek/pledge" TargetMode="External"/><Relationship Id="rId5" Type="http://schemas.openxmlformats.org/officeDocument/2006/relationships/image" Target="../media/image6.jpg"/><Relationship Id="rId4" Type="http://schemas.openxmlformats.org/officeDocument/2006/relationships/hyperlink" Target="http://www.sustrans.org.uk/family-school-guid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ogbikes.com/" TargetMode="External"/><Relationship Id="rId2" Type="http://schemas.openxmlformats.org/officeDocument/2006/relationships/hyperlink" Target="http://www.sustrans.org.uk/biketoschoolweek/pledge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sustrans.org.uk/biketoschoolweek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Placeholder 5">
            <a:extLst>
              <a:ext uri="{FF2B5EF4-FFF2-40B4-BE49-F238E27FC236}">
                <a16:creationId xmlns:a16="http://schemas.microsoft.com/office/drawing/2014/main" xmlns="" id="{3FFEF755-D0AC-494B-AC96-37170D534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6375" y="2708275"/>
            <a:ext cx="6191250" cy="2376488"/>
          </a:xfrm>
        </p:spPr>
        <p:txBody>
          <a:bodyPr/>
          <a:lstStyle/>
          <a:p>
            <a:pPr algn="ctr" eaLnBrk="1" hangingPunct="1"/>
            <a:r>
              <a:rPr lang="en-GB" altLang="en-US" sz="4400" b="1" dirty="0">
                <a:ea typeface="ＭＳ Ｐゴシック" panose="020B0600070205080204" pitchFamily="34" charset="-128"/>
              </a:rPr>
              <a:t>[SCHOOL NAME]</a:t>
            </a:r>
          </a:p>
          <a:p>
            <a:pPr algn="ctr" eaLnBrk="1" hangingPunct="1"/>
            <a:r>
              <a:rPr lang="en-GB" altLang="en-US" sz="44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joins Bike to School Week 2021</a:t>
            </a:r>
          </a:p>
          <a:p>
            <a:pPr algn="ctr" eaLnBrk="1" hangingPunct="1"/>
            <a:endParaRPr lang="en-GB" altLang="en-US" sz="44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Placeholder 5">
            <a:extLst>
              <a:ext uri="{FF2B5EF4-FFF2-40B4-BE49-F238E27FC236}">
                <a16:creationId xmlns:a16="http://schemas.microsoft.com/office/drawing/2014/main" xmlns="" id="{634AF516-B043-AC49-94D2-8A02F50C59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5656" y="2132856"/>
            <a:ext cx="6397625" cy="1368425"/>
          </a:xfrm>
        </p:spPr>
        <p:txBody>
          <a:bodyPr/>
          <a:lstStyle/>
          <a:p>
            <a:pPr algn="ctr" eaLnBrk="1" hangingPunct="1"/>
            <a:r>
              <a:rPr lang="en-GB" altLang="en-US" sz="66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Good luck!</a:t>
            </a:r>
          </a:p>
          <a:p>
            <a:pPr algn="ctr" eaLnBrk="1" hangingPunct="1"/>
            <a:endParaRPr lang="en-GB" altLang="en-US" sz="6600" b="1" dirty="0">
              <a:ea typeface="ＭＳ Ｐゴシック" panose="020B0600070205080204" pitchFamily="34" charset="-128"/>
            </a:endParaRPr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284984"/>
            <a:ext cx="4380199" cy="29201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66914" y="6205116"/>
            <a:ext cx="16466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© 2017, Jonathan </a:t>
            </a:r>
            <a:r>
              <a:rPr lang="en-GB" sz="1100" dirty="0" err="1">
                <a:solidFill>
                  <a:schemeClr val="bg2"/>
                </a:solidFill>
              </a:rPr>
              <a:t>Bewley</a:t>
            </a:r>
            <a:endParaRPr lang="en-GB" sz="11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1">
            <a:extLst>
              <a:ext uri="{FF2B5EF4-FFF2-40B4-BE49-F238E27FC236}">
                <a16:creationId xmlns:a16="http://schemas.microsoft.com/office/drawing/2014/main" xmlns="" id="{0FD52477-3BCC-DF4D-8A0E-C391BB3C7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965523"/>
            <a:ext cx="4032250" cy="814388"/>
          </a:xfrm>
        </p:spPr>
        <p:txBody>
          <a:bodyPr/>
          <a:lstStyle/>
          <a:p>
            <a:pPr eaLnBrk="1" hangingPunct="1"/>
            <a:r>
              <a:rPr lang="en-GB" altLang="en-US" sz="4400" dirty="0">
                <a:ea typeface="ＭＳ Ｐゴシック" panose="020B0600070205080204" pitchFamily="34" charset="-128"/>
              </a:rPr>
              <a:t>What is it?</a:t>
            </a:r>
          </a:p>
        </p:txBody>
      </p:sp>
      <p:sp>
        <p:nvSpPr>
          <p:cNvPr id="7169" name="Text Placeholder 4">
            <a:extLst>
              <a:ext uri="{FF2B5EF4-FFF2-40B4-BE49-F238E27FC236}">
                <a16:creationId xmlns:a16="http://schemas.microsoft.com/office/drawing/2014/main" xmlns="" id="{62B9DAE2-A981-5240-9AE0-1F37852E8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5397" y="2975865"/>
            <a:ext cx="3816102" cy="1871662"/>
          </a:xfrm>
        </p:spPr>
        <p:txBody>
          <a:bodyPr/>
          <a:lstStyle/>
          <a:p>
            <a:r>
              <a:rPr lang="en-GB" altLang="en-US" sz="2400" dirty="0"/>
              <a:t>Bike to School Week is a week-long event taking place on the </a:t>
            </a:r>
            <a:br>
              <a:rPr lang="en-GB" altLang="en-US" sz="2400" dirty="0"/>
            </a:br>
            <a:r>
              <a:rPr lang="en-GB" altLang="en-US" sz="2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27 September – 1 October 2021.</a:t>
            </a:r>
            <a:endParaRPr lang="en-GB" altLang="en-US" sz="2400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A3E73EFA-4A97-6249-882E-2BA6945FAF87}"/>
              </a:ext>
            </a:extLst>
          </p:cNvPr>
          <p:cNvSpPr txBox="1">
            <a:spLocks/>
          </p:cNvSpPr>
          <p:nvPr/>
        </p:nvSpPr>
        <p:spPr bwMode="auto">
          <a:xfrm>
            <a:off x="323850" y="5250903"/>
            <a:ext cx="6984454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45000"/>
              </a:spcBef>
              <a:spcAft>
                <a:spcPct val="0"/>
              </a:spcAft>
              <a:buNone/>
              <a:defRPr sz="14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l" rtl="0" eaLnBrk="1" fontAlgn="base" hangingPunct="1">
              <a:spcBef>
                <a:spcPct val="45000"/>
              </a:spcBef>
              <a:spcAft>
                <a:spcPct val="0"/>
              </a:spcAft>
              <a:buNone/>
              <a:defRPr sz="1200">
                <a:solidFill>
                  <a:srgbClr val="000000"/>
                </a:solidFill>
                <a:latin typeface="+mn-lt"/>
                <a:ea typeface="ＭＳ Ｐゴシック" charset="0"/>
              </a:defRPr>
            </a:lvl2pPr>
            <a:lvl3pPr marL="914400" indent="0" algn="l" rtl="0" eaLnBrk="1" fontAlgn="base" hangingPunct="1">
              <a:spcBef>
                <a:spcPct val="45000"/>
              </a:spcBef>
              <a:spcAft>
                <a:spcPct val="0"/>
              </a:spcAft>
              <a:buNone/>
              <a:defRPr sz="1000">
                <a:solidFill>
                  <a:srgbClr val="000000"/>
                </a:solidFill>
                <a:latin typeface="+mn-lt"/>
                <a:ea typeface="ＭＳ Ｐゴシック" charset="0"/>
              </a:defRPr>
            </a:lvl3pPr>
            <a:lvl4pPr marL="1371600" indent="0" algn="l" rtl="0" eaLnBrk="1" fontAlgn="base" hangingPunct="1">
              <a:spcBef>
                <a:spcPct val="45000"/>
              </a:spcBef>
              <a:spcAft>
                <a:spcPct val="0"/>
              </a:spcAft>
              <a:buNone/>
              <a:defRPr sz="900">
                <a:solidFill>
                  <a:srgbClr val="000000"/>
                </a:solidFill>
                <a:latin typeface="+mn-lt"/>
                <a:ea typeface="ＭＳ Ｐゴシック" charset="0"/>
              </a:defRPr>
            </a:lvl4pPr>
            <a:lvl5pPr marL="1828800" indent="0" algn="l" rtl="0" eaLnBrk="1" fontAlgn="base" hangingPunct="1">
              <a:spcBef>
                <a:spcPct val="45000"/>
              </a:spcBef>
              <a:spcAft>
                <a:spcPct val="0"/>
              </a:spcAft>
              <a:buNone/>
              <a:defRPr sz="900">
                <a:solidFill>
                  <a:srgbClr val="000000"/>
                </a:solidFill>
                <a:latin typeface="+mn-lt"/>
                <a:ea typeface="ＭＳ Ｐゴシック" charset="0"/>
              </a:defRPr>
            </a:lvl5pPr>
            <a:lvl6pPr marL="2286000" indent="0" algn="l" rtl="0" eaLnBrk="1" fontAlgn="base" hangingPunct="1">
              <a:spcBef>
                <a:spcPct val="45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45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45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45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GB" altLang="en-US" sz="2400" dirty="0"/>
              <a:t>Participating schools </a:t>
            </a:r>
            <a:r>
              <a:rPr lang="en-GB" altLang="en-US" sz="2400" dirty="0" smtClean="0"/>
              <a:t>encourage families to cycle or scoot to school. It’s a great opportunity to celebrate cycling and scooting and the positive impact it has on children’s health and wellbeing. </a:t>
            </a:r>
            <a:endParaRPr lang="en-GB" alt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228" y="2110631"/>
            <a:ext cx="4320000" cy="28771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482432" y="4989293"/>
            <a:ext cx="13628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solidFill>
                  <a:schemeClr val="bg2"/>
                </a:solidFill>
              </a:rPr>
              <a:t>© J </a:t>
            </a:r>
            <a:r>
              <a:rPr lang="en-GB" sz="1100" dirty="0" err="1">
                <a:solidFill>
                  <a:schemeClr val="bg2"/>
                </a:solidFill>
              </a:rPr>
              <a:t>Bewley</a:t>
            </a:r>
            <a:r>
              <a:rPr lang="en-GB" sz="1100" dirty="0">
                <a:solidFill>
                  <a:schemeClr val="bg2"/>
                </a:solidFill>
              </a:rPr>
              <a:t>/Sustrans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xmlns="" id="{592BDCF7-048C-0041-ABFB-58647DC8D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252" y="1988840"/>
            <a:ext cx="4541837" cy="814388"/>
          </a:xfrm>
        </p:spPr>
        <p:txBody>
          <a:bodyPr/>
          <a:lstStyle/>
          <a:p>
            <a:pPr eaLnBrk="1" hangingPunct="1"/>
            <a:r>
              <a:rPr lang="en-GB" altLang="en-US" sz="4400" dirty="0" smtClean="0">
                <a:ea typeface="ＭＳ Ｐゴシック" panose="020B0600070205080204" pitchFamily="34" charset="-128"/>
              </a:rPr>
              <a:t>Why take part?</a:t>
            </a:r>
            <a:endParaRPr lang="en-GB" altLang="en-US" sz="4400" dirty="0">
              <a:ea typeface="ＭＳ Ｐゴシック" panose="020B0600070205080204" pitchFamily="34" charset="-128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83389370-B016-442D-8DC3-B236ADD5B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803228"/>
            <a:ext cx="8784976" cy="3384376"/>
          </a:xfrm>
        </p:spPr>
        <p:txBody>
          <a:bodyPr anchor="t"/>
          <a:lstStyle/>
          <a:p>
            <a:pPr>
              <a:defRPr/>
            </a:pPr>
            <a:r>
              <a:rPr lang="en-GB" sz="2000" dirty="0" smtClean="0"/>
              <a:t> Active </a:t>
            </a:r>
            <a:r>
              <a:rPr lang="en-GB" sz="2000" dirty="0"/>
              <a:t>travel is more important than ever to help pupils get to </a:t>
            </a:r>
            <a:r>
              <a:rPr lang="en-GB" sz="2000" dirty="0" smtClean="0"/>
              <a:t>school safely and healthily. The start </a:t>
            </a:r>
            <a:r>
              <a:rPr lang="en-GB" sz="2000" dirty="0"/>
              <a:t>of term is a great time to establish positive travel habits early. </a:t>
            </a:r>
            <a:endParaRPr lang="en-GB" sz="2000" dirty="0" smtClean="0"/>
          </a:p>
          <a:p>
            <a:pPr>
              <a:defRPr/>
            </a:pPr>
            <a:r>
              <a:rPr lang="en-GB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Cycling </a:t>
            </a:r>
            <a:r>
              <a:rPr lang="en-GB" sz="20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to school has many benefits </a:t>
            </a:r>
            <a:r>
              <a:rPr lang="en-GB" sz="2000" dirty="0"/>
              <a:t>including: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  <a:defRPr/>
            </a:pPr>
            <a:r>
              <a:rPr lang="en-GB" sz="1800" dirty="0"/>
              <a:t>pupils who are more relaxed, alert and ready to start the day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  <a:defRPr/>
            </a:pPr>
            <a:r>
              <a:rPr lang="en-GB" sz="1800" dirty="0"/>
              <a:t>fewer cars </a:t>
            </a:r>
            <a:r>
              <a:rPr lang="en-GB" sz="1800" dirty="0" smtClean="0"/>
              <a:t>helping to improve local air quality and reduce congestion</a:t>
            </a:r>
            <a:endParaRPr lang="en-GB" sz="1800" dirty="0"/>
          </a:p>
          <a:p>
            <a:pPr marL="457200" indent="-457200">
              <a:spcAft>
                <a:spcPts val="600"/>
              </a:spcAft>
              <a:buFontTx/>
              <a:buAutoNum type="arabicPeriod"/>
              <a:defRPr/>
            </a:pPr>
            <a:r>
              <a:rPr lang="en-GB" sz="1800" dirty="0"/>
              <a:t>children who are more aware of road safety and who feel more independent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  <a:defRPr/>
            </a:pPr>
            <a:r>
              <a:rPr lang="en-GB" sz="1800" dirty="0"/>
              <a:t>a boost to physical and mental health and wellbeing</a:t>
            </a:r>
            <a:endParaRPr lang="en-GB" altLang="en-US" sz="1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271375"/>
            <a:ext cx="4330824" cy="731073"/>
          </a:xfrm>
        </p:spPr>
        <p:txBody>
          <a:bodyPr/>
          <a:lstStyle/>
          <a:p>
            <a:r>
              <a:rPr lang="en-GB" sz="4400" dirty="0" smtClean="0"/>
              <a:t>Getting ready </a:t>
            </a:r>
            <a:endParaRPr lang="en-GB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7524" y="3212976"/>
            <a:ext cx="4140460" cy="3023264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GB" sz="1600" dirty="0" smtClean="0"/>
              <a:t>Show our </a:t>
            </a:r>
            <a:r>
              <a:rPr lang="en-GB" sz="1600" b="1" u="sng" dirty="0" smtClean="0"/>
              <a:t>Junior doctor bike resource, M check video  and L check video </a:t>
            </a:r>
            <a:r>
              <a:rPr lang="en-GB" sz="1600" dirty="0" smtClean="0"/>
              <a:t>in class</a:t>
            </a:r>
          </a:p>
          <a:p>
            <a:pPr marL="285750" indent="-285750">
              <a:buFontTx/>
              <a:buChar char="-"/>
            </a:pPr>
            <a:r>
              <a:rPr lang="en-GB" sz="1600" dirty="0" smtClean="0"/>
              <a:t>Use the </a:t>
            </a:r>
            <a:r>
              <a:rPr lang="en-GB" sz="1600" b="1" u="sng" dirty="0" smtClean="0"/>
              <a:t>assembly presentation </a:t>
            </a:r>
            <a:r>
              <a:rPr lang="en-GB" sz="1600" dirty="0" smtClean="0"/>
              <a:t>to introduce Bike to School Week to your school</a:t>
            </a:r>
          </a:p>
          <a:p>
            <a:r>
              <a:rPr lang="en-GB" sz="1600" dirty="0" smtClean="0"/>
              <a:t>-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600" dirty="0" smtClean="0"/>
              <a:t>Visit:</a:t>
            </a:r>
            <a:r>
              <a:rPr lang="en-GB" sz="1600" dirty="0" smtClean="0">
                <a:solidFill>
                  <a:srgbClr val="FF0000"/>
                </a:solidFill>
              </a:rPr>
              <a:t> </a:t>
            </a:r>
            <a:r>
              <a:rPr lang="en-GB" sz="1600" u="sng" dirty="0" smtClean="0">
                <a:hlinkClick r:id="rId2"/>
              </a:rPr>
              <a:t>www.sustrans.org.uk/biketoschoolweek</a:t>
            </a:r>
            <a:r>
              <a:rPr lang="en-GB" sz="1600" u="sng" dirty="0" smtClean="0"/>
              <a:t> </a:t>
            </a:r>
            <a:r>
              <a:rPr lang="en-GB" sz="1600" dirty="0" smtClean="0"/>
              <a:t>to view the resources and find out more</a:t>
            </a:r>
            <a:endParaRPr lang="en-GB" sz="1600" dirty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02448"/>
            <a:ext cx="4392488" cy="29259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88224" y="5980551"/>
            <a:ext cx="23762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2"/>
                </a:solidFill>
              </a:rPr>
              <a:t>©2021, </a:t>
            </a:r>
            <a:r>
              <a:rPr lang="en-GB" sz="1100" dirty="0" err="1">
                <a:solidFill>
                  <a:schemeClr val="bg2"/>
                </a:solidFill>
              </a:rPr>
              <a:t>Kois</a:t>
            </a:r>
            <a:r>
              <a:rPr lang="en-GB" sz="1100" dirty="0">
                <a:solidFill>
                  <a:schemeClr val="bg2"/>
                </a:solidFill>
              </a:rPr>
              <a:t> Miah,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0353164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076" y="2780928"/>
            <a:ext cx="4906012" cy="731073"/>
          </a:xfrm>
        </p:spPr>
        <p:txBody>
          <a:bodyPr/>
          <a:lstStyle/>
          <a:p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 smtClean="0"/>
              <a:t>Classroom activities </a:t>
            </a:r>
            <a:endParaRPr lang="en-GB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076" y="3503067"/>
            <a:ext cx="4473964" cy="2951257"/>
          </a:xfrm>
        </p:spPr>
        <p:txBody>
          <a:bodyPr/>
          <a:lstStyle/>
          <a:p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sz="1800" dirty="0" smtClean="0"/>
              <a:t>Familiarise yourself with our free curriculum based activities- five for each key stage (EYFS, KS1, KS2 and KS3)</a:t>
            </a:r>
          </a:p>
          <a:p>
            <a:pPr marL="285750" indent="-285750">
              <a:buFontTx/>
              <a:buChar char="-"/>
            </a:pPr>
            <a:r>
              <a:rPr lang="en-GB" sz="1800" dirty="0" smtClean="0"/>
              <a:t>Visit: </a:t>
            </a:r>
            <a:r>
              <a:rPr lang="en-GB" sz="1800" b="1" dirty="0" smtClean="0">
                <a:hlinkClick r:id="rId2"/>
              </a:rPr>
              <a:t>www.sustrans.org.uk/biketoschoolweek</a:t>
            </a:r>
            <a:r>
              <a:rPr lang="en-GB" sz="1800" b="1" dirty="0" smtClean="0"/>
              <a:t> </a:t>
            </a:r>
            <a:r>
              <a:rPr lang="en-GB" sz="1800" dirty="0"/>
              <a:t>to view the resources and find out more</a:t>
            </a:r>
            <a:endParaRPr lang="en-GB" sz="1800" b="1" dirty="0"/>
          </a:p>
          <a:p>
            <a:pPr marL="285750" indent="-285750">
              <a:buFontTx/>
              <a:buChar char="-"/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284984"/>
            <a:ext cx="3870466" cy="290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488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54100"/>
            <a:ext cx="4834880" cy="731073"/>
          </a:xfrm>
        </p:spPr>
        <p:txBody>
          <a:bodyPr/>
          <a:lstStyle/>
          <a:p>
            <a:r>
              <a:rPr lang="en-GB" sz="4400" dirty="0" smtClean="0"/>
              <a:t>Spread the word </a:t>
            </a:r>
            <a:endParaRPr lang="en-GB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512" y="2636912"/>
            <a:ext cx="4808077" cy="2951257"/>
          </a:xfrm>
        </p:spPr>
        <p:txBody>
          <a:bodyPr/>
          <a:lstStyle/>
          <a:p>
            <a:r>
              <a:rPr lang="en-GB" sz="1500" dirty="0" smtClean="0"/>
              <a:t>Tell </a:t>
            </a:r>
            <a:r>
              <a:rPr lang="en-GB" sz="1500" dirty="0"/>
              <a:t>parents and guardians you’re taking part in parent newsletters, on your intranet or in any other way you communicate to this group</a:t>
            </a:r>
            <a:r>
              <a:rPr lang="en-GB" sz="1500" dirty="0" smtClean="0"/>
              <a:t>.</a:t>
            </a:r>
          </a:p>
          <a:p>
            <a:pPr marL="342900" indent="-342900">
              <a:buAutoNum type="arabicPeriod"/>
            </a:pPr>
            <a:r>
              <a:rPr lang="en-GB" altLang="en-US" sz="1500" dirty="0" smtClean="0"/>
              <a:t>Send them the link to our M-check  and L- check video to get their bikes and scooters ready  (</a:t>
            </a:r>
            <a:r>
              <a:rPr lang="en-GB" sz="1500" dirty="0">
                <a:hlinkClick r:id="rId2"/>
              </a:rPr>
              <a:t>https://www.youtube.com/watch?v=4qtx60bcNk0</a:t>
            </a:r>
            <a:r>
              <a:rPr lang="en-GB" sz="1500" dirty="0"/>
              <a:t>) and (</a:t>
            </a:r>
            <a:r>
              <a:rPr lang="en-GB" sz="1500" dirty="0">
                <a:hlinkClick r:id="rId3"/>
              </a:rPr>
              <a:t>https://</a:t>
            </a:r>
            <a:r>
              <a:rPr lang="en-GB" sz="1500" dirty="0" smtClean="0">
                <a:hlinkClick r:id="rId3"/>
              </a:rPr>
              <a:t>www.youtube.com/watch?v=hwQL_iorrAg</a:t>
            </a:r>
            <a:r>
              <a:rPr lang="en-GB" sz="1500" dirty="0" smtClean="0"/>
              <a:t>) </a:t>
            </a:r>
          </a:p>
          <a:p>
            <a:pPr marL="342900" indent="-342900">
              <a:buAutoNum type="arabicPeriod"/>
            </a:pPr>
            <a:r>
              <a:rPr lang="en-GB" altLang="en-US" sz="1500" dirty="0" smtClean="0"/>
              <a:t>Use the poster and e-flyer to let parents know about the ‘We’re taking part’ pledge with a chance to win a family prize.</a:t>
            </a:r>
            <a:endParaRPr lang="en-GB" altLang="en-US" sz="1500" dirty="0"/>
          </a:p>
          <a:p>
            <a:pPr marL="342900" indent="-342900">
              <a:buAutoNum type="arabicPeriod"/>
            </a:pPr>
            <a:r>
              <a:rPr lang="en-GB" altLang="en-US" sz="1500" dirty="0" smtClean="0"/>
              <a:t>Invite parents to download Sustrans</a:t>
            </a:r>
            <a:r>
              <a:rPr lang="en-GB" altLang="en-US" sz="1500" dirty="0"/>
              <a:t>’ free guide to walking, cycling and scooting to school at </a:t>
            </a:r>
            <a:r>
              <a:rPr lang="en-GB" altLang="en-US" sz="1500" b="1" u="sng" dirty="0" smtClean="0">
                <a:hlinkClick r:id="rId4"/>
              </a:rPr>
              <a:t>www.sustrans.org.uk/family-school-guide</a:t>
            </a:r>
            <a:r>
              <a:rPr lang="en-GB" altLang="en-US" sz="1500" b="1" u="sng" dirty="0" smtClean="0"/>
              <a:t>. </a:t>
            </a:r>
            <a:r>
              <a:rPr lang="en-GB" altLang="en-US" sz="1500" dirty="0" smtClean="0"/>
              <a:t>The e-flyer can be used to do this</a:t>
            </a:r>
          </a:p>
          <a:p>
            <a:endParaRPr lang="en-GB" altLang="en-US" sz="1800" u="sng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435" y="2348880"/>
            <a:ext cx="3878723" cy="29101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41435" y="5373216"/>
            <a:ext cx="38787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+mn-lt"/>
              </a:rPr>
              <a:t>Find </a:t>
            </a:r>
            <a:r>
              <a:rPr lang="en-GB" sz="1600" dirty="0" smtClean="0">
                <a:solidFill>
                  <a:srgbClr val="000000"/>
                </a:solidFill>
                <a:latin typeface="+mn-lt"/>
              </a:rPr>
              <a:t>out more about the pledge at </a:t>
            </a:r>
            <a:r>
              <a:rPr lang="en-GB" sz="1600" dirty="0">
                <a:solidFill>
                  <a:srgbClr val="000000"/>
                </a:solidFill>
                <a:latin typeface="+mn-lt"/>
              </a:rPr>
              <a:t>the Sustrans website: </a:t>
            </a:r>
            <a:r>
              <a:rPr lang="en-GB" sz="1600" b="1" dirty="0">
                <a:latin typeface="+mn-lt"/>
                <a:hlinkClick r:id="rId6" tooltip="http://www.sustrans.org.uk/biketoschoolweek/pledge"/>
              </a:rPr>
              <a:t>www.sustrans.org.uk/biketoschoolweek/pledge</a:t>
            </a:r>
            <a:r>
              <a:rPr lang="en-GB" sz="1600" b="1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21054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772816"/>
            <a:ext cx="8686800" cy="946026"/>
          </a:xfrm>
        </p:spPr>
        <p:txBody>
          <a:bodyPr/>
          <a:lstStyle/>
          <a:p>
            <a:r>
              <a:rPr lang="en-GB" sz="4400" dirty="0" smtClean="0"/>
              <a:t>‘We’re taking part’ pledge</a:t>
            </a:r>
            <a:endParaRPr lang="en-GB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2728697"/>
            <a:ext cx="5554960" cy="2951257"/>
          </a:xfrm>
        </p:spPr>
        <p:txBody>
          <a:bodyPr/>
          <a:lstStyle/>
          <a:p>
            <a:pPr lvl="0"/>
            <a:r>
              <a:rPr lang="en-GB" sz="1600" dirty="0"/>
              <a:t>During Sustrans Big Pedal 2021 over half a million children cycled or scooted to school.</a:t>
            </a:r>
          </a:p>
          <a:p>
            <a:r>
              <a:rPr lang="en-GB" sz="1600" dirty="0"/>
              <a:t>We’d like to know how many families cycle or scoot to school during Bike To School Week 2021</a:t>
            </a:r>
            <a:r>
              <a:rPr lang="en-GB" sz="1600" dirty="0" smtClean="0"/>
              <a:t>. That’s why we are asking families to tell us their child is taking part.</a:t>
            </a:r>
            <a:endParaRPr lang="en-GB" sz="1600" dirty="0"/>
          </a:p>
          <a:p>
            <a:r>
              <a:rPr lang="en-GB" sz="16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How parents and guardians can tell us they are taking part;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 smtClean="0"/>
              <a:t>In </a:t>
            </a:r>
            <a:r>
              <a:rPr lang="en-GB" sz="1600" dirty="0"/>
              <a:t>the run up to, or during Bike to School </a:t>
            </a:r>
            <a:r>
              <a:rPr lang="en-GB" sz="1600" dirty="0" smtClean="0"/>
              <a:t>Week they </a:t>
            </a:r>
            <a:r>
              <a:rPr lang="en-GB" sz="1600" dirty="0"/>
              <a:t>visit </a:t>
            </a:r>
            <a:r>
              <a:rPr lang="en-GB" sz="1600" b="1" dirty="0" smtClean="0">
                <a:hlinkClick r:id="rId2" tooltip="http://www.sustrans.org.uk/biketoschoolweek/pledge"/>
              </a:rPr>
              <a:t>www.sustrans.org.uk/biketoschoolweek/pledge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 smtClean="0"/>
              <a:t>They tell </a:t>
            </a:r>
            <a:r>
              <a:rPr lang="en-GB" sz="1600" dirty="0"/>
              <a:t>us how many days </a:t>
            </a:r>
            <a:r>
              <a:rPr lang="en-GB" sz="1600" dirty="0" smtClean="0"/>
              <a:t>they </a:t>
            </a:r>
            <a:r>
              <a:rPr lang="en-GB" sz="1600" dirty="0"/>
              <a:t>plan to cycle or scoot to school during Bike To School Week</a:t>
            </a:r>
            <a:r>
              <a:rPr lang="en-GB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 smtClean="0"/>
              <a:t>Everyone that tells us they are taking part will automatically be entered into a free prize draw to win a Frog bike.</a:t>
            </a:r>
          </a:p>
          <a:p>
            <a:pPr>
              <a:defRPr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 descr="Frog Bikes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140968"/>
            <a:ext cx="2304256" cy="2658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24375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8958"/>
            <a:ext cx="8686800" cy="731073"/>
          </a:xfrm>
        </p:spPr>
        <p:txBody>
          <a:bodyPr/>
          <a:lstStyle/>
          <a:p>
            <a:r>
              <a:rPr lang="en-GB" sz="4400" dirty="0" smtClean="0"/>
              <a:t>During Bike to School Week</a:t>
            </a:r>
            <a:endParaRPr lang="en-GB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5" y="3111112"/>
            <a:ext cx="3466728" cy="352732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800" dirty="0" smtClean="0"/>
              <a:t>Encourage </a:t>
            </a:r>
            <a:r>
              <a:rPr lang="en-GB" altLang="en-US" sz="1800" dirty="0"/>
              <a:t>pupils, parents and staff to cycle </a:t>
            </a:r>
            <a:r>
              <a:rPr lang="en-GB" altLang="en-US" sz="1800" dirty="0" smtClean="0"/>
              <a:t>or scoot to </a:t>
            </a:r>
            <a:r>
              <a:rPr lang="en-GB" altLang="en-US" sz="1800" dirty="0"/>
              <a:t>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800" dirty="0" smtClean="0"/>
              <a:t>Use </a:t>
            </a:r>
            <a:r>
              <a:rPr lang="en-GB" altLang="en-US" sz="1800" dirty="0"/>
              <a:t>the Bike to School Week classroom activities as a short activity or as a classroom starter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Take </a:t>
            </a:r>
            <a:r>
              <a:rPr lang="en-GB" sz="1800" dirty="0"/>
              <a:t>part in the daily </a:t>
            </a:r>
            <a:r>
              <a:rPr lang="en-GB" sz="1800" dirty="0" err="1"/>
              <a:t>Kahoot</a:t>
            </a:r>
            <a:r>
              <a:rPr lang="en-GB" sz="1800" dirty="0"/>
              <a:t> quizzes: </a:t>
            </a:r>
            <a:r>
              <a:rPr lang="en-GB" sz="1800" dirty="0">
                <a:hlinkClick r:id="rId2"/>
              </a:rPr>
              <a:t>www.sustrans.org.uk/biketoschoolweek</a:t>
            </a:r>
            <a:r>
              <a:rPr lang="en-GB" sz="1800" dirty="0"/>
              <a:t> </a:t>
            </a:r>
          </a:p>
          <a:p>
            <a:endParaRPr lang="en-GB" dirty="0"/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3070031"/>
            <a:ext cx="4825801" cy="32152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6351895"/>
            <a:ext cx="1725318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295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13" y="2060848"/>
            <a:ext cx="4546848" cy="731073"/>
          </a:xfrm>
        </p:spPr>
        <p:txBody>
          <a:bodyPr/>
          <a:lstStyle/>
          <a:p>
            <a:r>
              <a:rPr lang="en-GB" sz="4400" dirty="0" smtClean="0"/>
              <a:t>Shout about it</a:t>
            </a:r>
            <a:endParaRPr lang="en-GB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3099941"/>
            <a:ext cx="6048672" cy="930703"/>
          </a:xfrm>
        </p:spPr>
        <p:txBody>
          <a:bodyPr/>
          <a:lstStyle/>
          <a:p>
            <a:pPr>
              <a:defRPr/>
            </a:pPr>
            <a:r>
              <a:rPr lang="en-GB" dirty="0"/>
              <a:t>Use the hashtag </a:t>
            </a:r>
            <a:r>
              <a:rPr lang="en-GB" dirty="0">
                <a:solidFill>
                  <a:schemeClr val="tx1">
                    <a:lumMod val="60000"/>
                    <a:lumOff val="40000"/>
                  </a:schemeClr>
                </a:solidFill>
              </a:rPr>
              <a:t>#</a:t>
            </a:r>
            <a:r>
              <a:rPr lang="en-GB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BikeToSchoolWeek</a:t>
            </a:r>
            <a:r>
              <a:rPr lang="en-GB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/>
              <a:t>to share any activities you complete during the </a:t>
            </a:r>
            <a:r>
              <a:rPr lang="en-GB" dirty="0" smtClean="0"/>
              <a:t>week. </a:t>
            </a:r>
            <a:r>
              <a:rPr lang="en-GB" dirty="0"/>
              <a:t>We’ve pulled together some suggested tweets for inspiration:</a:t>
            </a:r>
          </a:p>
          <a:p>
            <a:pPr>
              <a:defRPr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 descr="Sustrans brand development-35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93" y="3885219"/>
            <a:ext cx="2892438" cy="21602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7790" y="4251424"/>
            <a:ext cx="18714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+mn-lt"/>
              </a:rPr>
              <a:t>#</a:t>
            </a:r>
            <a:r>
              <a:rPr lang="en-GB" sz="1100" dirty="0" err="1">
                <a:solidFill>
                  <a:schemeClr val="bg1"/>
                </a:solidFill>
                <a:latin typeface="+mn-lt"/>
              </a:rPr>
              <a:t>BikeToSchoolWeek</a:t>
            </a:r>
            <a:r>
              <a:rPr lang="en-GB" sz="1100" dirty="0">
                <a:solidFill>
                  <a:schemeClr val="bg1"/>
                </a:solidFill>
                <a:latin typeface="+mn-lt"/>
              </a:rPr>
              <a:t> by @Sustrans &amp; @Bikeability is back! From 27 September to 2 October we’re asking pupils to #cycle or #scoot to school and feel the amazing benefits of active travel.</a:t>
            </a:r>
          </a:p>
        </p:txBody>
      </p:sp>
      <p:pic>
        <p:nvPicPr>
          <p:cNvPr id="8" name="Picture 7" descr="Sustrans brand development-36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528080"/>
            <a:ext cx="3217305" cy="21420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64870" y="5166021"/>
            <a:ext cx="25493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+mn-lt"/>
              </a:rPr>
              <a:t>We’re super excited to be taking part in #</a:t>
            </a:r>
            <a:r>
              <a:rPr lang="en-GB" sz="1100" dirty="0" err="1">
                <a:solidFill>
                  <a:schemeClr val="bg1"/>
                </a:solidFill>
                <a:latin typeface="+mn-lt"/>
              </a:rPr>
              <a:t>BikeToSchoolWeek</a:t>
            </a:r>
            <a:r>
              <a:rPr lang="en-GB" sz="1100" dirty="0">
                <a:solidFill>
                  <a:schemeClr val="bg1"/>
                </a:solidFill>
                <a:latin typeface="+mn-lt"/>
              </a:rPr>
              <a:t> between 27 September and 1 October. #Cycling and #scooting to school has a real positive impact on the health and wellbeing of pupils.</a:t>
            </a:r>
          </a:p>
        </p:txBody>
      </p:sp>
      <p:pic>
        <p:nvPicPr>
          <p:cNvPr id="10" name="Picture 9" descr="Sustrans brand development-40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1" y="2078910"/>
            <a:ext cx="3096346" cy="271640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89870" y="2707440"/>
            <a:ext cx="20865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+mn-lt"/>
              </a:rPr>
              <a:t>It’s great to see so many pupils taking part in #</a:t>
            </a:r>
            <a:r>
              <a:rPr lang="en-GB" sz="1100" dirty="0" err="1">
                <a:solidFill>
                  <a:schemeClr val="bg1"/>
                </a:solidFill>
                <a:latin typeface="+mn-lt"/>
              </a:rPr>
              <a:t>BikeToSchoolWeek</a:t>
            </a:r>
            <a:r>
              <a:rPr lang="en-GB" sz="1100" dirty="0">
                <a:solidFill>
                  <a:schemeClr val="bg1"/>
                </a:solidFill>
                <a:latin typeface="+mn-lt"/>
              </a:rPr>
              <a:t> this morning. Active travel gives pupils a healthy start to the day, boosts their mood and helps to make the school gates a safer place to be. </a:t>
            </a:r>
            <a:r>
              <a:rPr lang="en-GB" dirty="0">
                <a:solidFill>
                  <a:schemeClr val="bg1"/>
                </a:solidFill>
              </a:rPr>
              <a:t/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590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strans red">
  <a:themeElements>
    <a:clrScheme name="Bike to School Week 2021">
      <a:dk1>
        <a:srgbClr val="922C6F"/>
      </a:dk1>
      <a:lt1>
        <a:srgbClr val="FFFFFF"/>
      </a:lt1>
      <a:dk2>
        <a:srgbClr val="414041"/>
      </a:dk2>
      <a:lt2>
        <a:srgbClr val="808080"/>
      </a:lt2>
      <a:accent1>
        <a:srgbClr val="AD1E54"/>
      </a:accent1>
      <a:accent2>
        <a:srgbClr val="F37920"/>
      </a:accent2>
      <a:accent3>
        <a:srgbClr val="FFCF41"/>
      </a:accent3>
      <a:accent4>
        <a:srgbClr val="CB5528"/>
      </a:accent4>
      <a:accent5>
        <a:srgbClr val="506E59"/>
      </a:accent5>
      <a:accent6>
        <a:srgbClr val="912B6E"/>
      </a:accent6>
      <a:hlink>
        <a:srgbClr val="243773"/>
      </a:hlink>
      <a:folHlink>
        <a:srgbClr val="009BA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ustrans r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strans r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strans r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strans r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strans r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strans r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strans r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strans r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strans r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strans r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strans r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strans r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g Pedal 2019 PowerPointv1" id="{704A966D-A88D-174B-ABFF-592765B23C39}" vid="{D92B463F-E886-AC43-BC5C-5B5ED9CB308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Sustrans red</Template>
  <TotalTime>637</TotalTime>
  <Words>683</Words>
  <Application>Microsoft Office PowerPoint</Application>
  <PresentationFormat>On-screen Show (4:3)</PresentationFormat>
  <Paragraphs>51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ＭＳ Ｐゴシック</vt:lpstr>
      <vt:lpstr>Arial</vt:lpstr>
      <vt:lpstr>Arial Narrow</vt:lpstr>
      <vt:lpstr>Times New Roman</vt:lpstr>
      <vt:lpstr>Sustrans red</vt:lpstr>
      <vt:lpstr>PowerPoint Presentation</vt:lpstr>
      <vt:lpstr>What is it?</vt:lpstr>
      <vt:lpstr>Why take part?</vt:lpstr>
      <vt:lpstr>Getting ready </vt:lpstr>
      <vt:lpstr> Classroom activities </vt:lpstr>
      <vt:lpstr>Spread the word </vt:lpstr>
      <vt:lpstr>‘We’re taking part’ pledge</vt:lpstr>
      <vt:lpstr>During Bike to School Week</vt:lpstr>
      <vt:lpstr>Shout about it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Meg Elworthy</cp:lastModifiedBy>
  <cp:revision>28</cp:revision>
  <dcterms:created xsi:type="dcterms:W3CDTF">2019-09-16T13:35:35Z</dcterms:created>
  <dcterms:modified xsi:type="dcterms:W3CDTF">2021-07-15T14:23:36Z</dcterms:modified>
</cp:coreProperties>
</file>