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74" r:id="rId9"/>
    <p:sldId id="275" r:id="rId10"/>
    <p:sldId id="276" r:id="rId11"/>
    <p:sldId id="277" r:id="rId12"/>
    <p:sldId id="267" r:id="rId13"/>
    <p:sldId id="268" r:id="rId14"/>
    <p:sldId id="269" r:id="rId15"/>
    <p:sldId id="271" r:id="rId16"/>
    <p:sldId id="273" r:id="rId17"/>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7100" autoAdjust="0"/>
  </p:normalViewPr>
  <p:slideViewPr>
    <p:cSldViewPr>
      <p:cViewPr varScale="1">
        <p:scale>
          <a:sx n="75" d="100"/>
          <a:sy n="75" d="100"/>
        </p:scale>
        <p:origin x="72" y="372"/>
      </p:cViewPr>
      <p:guideLst>
        <p:guide orient="horz" pos="1470"/>
        <p:guide pos="4948"/>
      </p:guideLst>
    </p:cSldViewPr>
  </p:slideViewPr>
  <p:notesTextViewPr>
    <p:cViewPr>
      <p:scale>
        <a:sx n="100" d="100"/>
        <a:sy n="100" d="100"/>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6.2557522771489391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dLbl>
              <c:idx val="0"/>
              <c:layout>
                <c:manualLayout>
                  <c:x val="2.9412282563842113E-2"/>
                  <c:y val="7.0984362017789578E-3"/>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
              <c:layout>
                <c:manualLayout>
                  <c:x val="-3.2097748067675021E-2"/>
                  <c:y val="-3.13312405385711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645187497582069"/>
                      <c:h val="4.8824807611231036E-2"/>
                    </c:manualLayout>
                  </c15:layout>
                </c:ext>
              </c:extLst>
            </c:dLbl>
            <c:dLbl>
              <c:idx val="2"/>
              <c:layout>
                <c:manualLayout>
                  <c:x val="4.8196529750662627E-4"/>
                  <c:y val="-3.6818807834173612E-3"/>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4.9452590585173078E-3"/>
                  <c:y val="4.523588653311629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103683420096181"/>
                      <c:h val="6.9794574292821904E-2"/>
                    </c:manualLayout>
                  </c15:layout>
                </c:ext>
              </c:extLst>
            </c:dLbl>
            <c:dLbl>
              <c:idx val="4"/>
              <c:layout>
                <c:manualLayout>
                  <c:x val="-4.7338614161918549E-2"/>
                  <c:y val="-1.3088156317912859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5"/>
              <c:layout>
                <c:manualLayout>
                  <c:x val="2.5852526940530265E-4"/>
                  <c:y val="-2.8358970364286067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9.9655221840430408E-2"/>
                      <c:h val="4.8449885688988552E-2"/>
                    </c:manualLayout>
                  </c15:layout>
                </c:ext>
              </c:extLst>
            </c:dLbl>
            <c:dLbl>
              <c:idx val="6"/>
              <c:layout>
                <c:manualLayout>
                  <c:x val="4.2798568016252106E-2"/>
                  <c:y val="-1.442067926241514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0711139746035334"/>
                      <c:h val="5.2319783102371405E-2"/>
                    </c:manualLayout>
                  </c15:layout>
                </c:ext>
              </c:extLst>
            </c:dLbl>
            <c:dLbl>
              <c:idx val="7"/>
              <c:layout>
                <c:manualLayout>
                  <c:x val="0.15269663737759284"/>
                  <c:y val="1.9095196284265665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8023156157252"/>
                      <c:h val="5.231970527265374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06/09/2021</a:t>
            </a:fld>
            <a:endParaRPr lang="en-GB"/>
          </a:p>
        </p:txBody>
      </p:sp>
      <p:sp>
        <p:nvSpPr>
          <p:cNvPr id="4" name="Footer Placeholder 3">
            <a:extLst>
              <a:ext uri="{FF2B5EF4-FFF2-40B4-BE49-F238E27FC236}">
                <a16:creationId xmlns:a16="http://schemas.microsoft.com/office/drawing/2014/main" xmlns=""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06/09/2021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opscience.iop.org/article/10.1088/1748-9326/aa7541/me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smtClean="0"/>
              <a:t>Q: What's the difference between weather and climate?</a:t>
            </a:r>
          </a:p>
          <a:p>
            <a:pPr marL="0" lvl="0" indent="0" algn="l" rtl="0">
              <a:spcBef>
                <a:spcPts val="0"/>
              </a:spcBef>
              <a:spcAft>
                <a:spcPts val="0"/>
              </a:spcAft>
              <a:buNone/>
            </a:pPr>
            <a:r>
              <a:rPr lang="en-GB" dirty="0" smtClean="0"/>
              <a:t>Weather is day to day changes that happen locally. For example, the weather today is ____________, but tomorrow could be completely different. </a:t>
            </a:r>
          </a:p>
          <a:p>
            <a:pPr marL="0" lvl="0" indent="0" algn="l" rtl="0">
              <a:spcBef>
                <a:spcPts val="0"/>
              </a:spcBef>
              <a:spcAft>
                <a:spcPts val="0"/>
              </a:spcAft>
              <a:buNone/>
            </a:pPr>
            <a:r>
              <a:rPr lang="en-GB" dirty="0" smtClean="0"/>
              <a:t>However, overall the climate here is still temperate, as we don’t experience very much extreme weather and there are clear seasonal patterns. </a:t>
            </a:r>
          </a:p>
          <a:p>
            <a:pPr marL="0" lvl="0" indent="0" algn="l" rtl="0">
              <a:spcBef>
                <a:spcPts val="0"/>
              </a:spcBef>
              <a:spcAft>
                <a:spcPts val="0"/>
              </a:spcAft>
              <a:buNone/>
            </a:pPr>
            <a:endParaRPr lang="en-GB" b="1" dirty="0" smtClean="0"/>
          </a:p>
          <a:p>
            <a:pPr marL="0" lvl="0" indent="0" algn="l" rtl="0">
              <a:spcBef>
                <a:spcPts val="0"/>
              </a:spcBef>
              <a:spcAft>
                <a:spcPts val="0"/>
              </a:spcAft>
              <a:buNone/>
            </a:pPr>
            <a:r>
              <a:rPr lang="en-GB" b="1" dirty="0" smtClean="0"/>
              <a:t>Climate describes average weather conditions over a long period of time (30 years) and over large areas. </a:t>
            </a:r>
          </a:p>
          <a:p>
            <a:pPr marL="0" lvl="0" indent="0" algn="l" rtl="0">
              <a:spcBef>
                <a:spcPts val="0"/>
              </a:spcBef>
              <a:spcAft>
                <a:spcPts val="0"/>
              </a:spcAft>
              <a:buNone/>
            </a:pPr>
            <a:r>
              <a:rPr lang="en-GB" dirty="0" smtClean="0"/>
              <a:t>The climate is determined by many different factors, including distance from the equator, elevation, distance from the sea, and vegetation. </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The world has five main climate zones. </a:t>
            </a:r>
          </a:p>
          <a:p>
            <a:pPr marL="0" lvl="0" indent="0" algn="l" rtl="0">
              <a:spcBef>
                <a:spcPts val="0"/>
              </a:spcBef>
              <a:spcAft>
                <a:spcPts val="0"/>
              </a:spcAft>
              <a:buNone/>
            </a:pPr>
            <a:r>
              <a:rPr lang="en-GB" dirty="0" smtClean="0"/>
              <a:t>Polar: Cold and dry with long and dark winters, and short summers. Temperatures don’t rise above freezing very much,</a:t>
            </a:r>
          </a:p>
          <a:p>
            <a:pPr marL="0" lvl="0" indent="0" algn="l" rtl="0">
              <a:spcBef>
                <a:spcPts val="0"/>
              </a:spcBef>
              <a:spcAft>
                <a:spcPts val="0"/>
              </a:spcAft>
              <a:buNone/>
            </a:pPr>
            <a:r>
              <a:rPr lang="en-GB" dirty="0" smtClean="0"/>
              <a:t>Temperate: Have four seasons, with warm summers and cool winters. </a:t>
            </a:r>
          </a:p>
          <a:p>
            <a:pPr marL="0" lvl="0" indent="0" algn="l" rtl="0">
              <a:spcBef>
                <a:spcPts val="0"/>
              </a:spcBef>
              <a:spcAft>
                <a:spcPts val="0"/>
              </a:spcAft>
              <a:buNone/>
            </a:pPr>
            <a:r>
              <a:rPr lang="en-GB" dirty="0" smtClean="0"/>
              <a:t>Arid: Hot and dry all year round. They get very little rain. </a:t>
            </a:r>
          </a:p>
          <a:p>
            <a:pPr marL="0" lvl="0" indent="0" algn="l" rtl="0">
              <a:spcBef>
                <a:spcPts val="0"/>
              </a:spcBef>
              <a:spcAft>
                <a:spcPts val="0"/>
              </a:spcAft>
              <a:buNone/>
            </a:pPr>
            <a:r>
              <a:rPr lang="en-GB" dirty="0" smtClean="0"/>
              <a:t>Tropical: Hot all year round, with two seasons - wet and dry.</a:t>
            </a:r>
          </a:p>
          <a:p>
            <a:pPr marL="0" lvl="0" indent="0" algn="l" rtl="0">
              <a:spcBef>
                <a:spcPts val="0"/>
              </a:spcBef>
              <a:spcAft>
                <a:spcPts val="0"/>
              </a:spcAft>
              <a:buNone/>
            </a:pPr>
            <a:r>
              <a:rPr lang="en-GB" dirty="0" smtClean="0"/>
              <a:t>Mediterranean: Hot dry summers and cool winters. </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b="1" dirty="0" smtClean="0"/>
              <a:t>Q: Can you name a country in each climate zone?</a:t>
            </a:r>
            <a:endParaRPr lang="en-GB" dirty="0" smtClean="0"/>
          </a:p>
          <a:p>
            <a:pPr marL="0" lvl="0" indent="0" algn="l" rtl="0">
              <a:spcBef>
                <a:spcPts val="0"/>
              </a:spcBef>
              <a:spcAft>
                <a:spcPts val="0"/>
              </a:spcAft>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421680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How many did you get right?</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39065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Using the mind map created earlier in the session - how could we reduce emissions from each sector?</a:t>
            </a:r>
          </a:p>
          <a:p>
            <a:pPr marL="0" lvl="0" indent="0" algn="l" rtl="0">
              <a:spcBef>
                <a:spcPts val="0"/>
              </a:spcBef>
              <a:spcAft>
                <a:spcPts val="0"/>
              </a:spcAft>
              <a:buNone/>
            </a:pPr>
            <a:r>
              <a:rPr lang="en-GB" dirty="0" smtClean="0"/>
              <a:t>What could we individually do?</a:t>
            </a:r>
          </a:p>
          <a:p>
            <a:pPr marL="0" lvl="0" indent="0" algn="l" rtl="0">
              <a:spcBef>
                <a:spcPts val="0"/>
              </a:spcBef>
              <a:spcAft>
                <a:spcPts val="0"/>
              </a:spcAft>
              <a:buNone/>
            </a:pPr>
            <a:r>
              <a:rPr lang="en-GB" dirty="0" smtClean="0"/>
              <a:t>What could we do as a society?</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Extension:</a:t>
            </a:r>
          </a:p>
          <a:p>
            <a:pPr marL="0" lvl="0" indent="0" algn="l" rtl="0">
              <a:spcBef>
                <a:spcPts val="0"/>
              </a:spcBef>
              <a:spcAft>
                <a:spcPts val="0"/>
              </a:spcAft>
              <a:buNone/>
            </a:pPr>
            <a:r>
              <a:rPr lang="en-GB" dirty="0" smtClean="0"/>
              <a:t>What does the government need to do?</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282380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In an academic paper published in 2017 analysed all of the things people could do in their own lives to make an impact on climate change. </a:t>
            </a:r>
          </a:p>
          <a:p>
            <a:pPr marL="0" lvl="0" indent="0" algn="l" rtl="0">
              <a:spcBef>
                <a:spcPts val="0"/>
              </a:spcBef>
              <a:spcAft>
                <a:spcPts val="0"/>
              </a:spcAft>
              <a:buNone/>
            </a:pPr>
            <a:r>
              <a:rPr lang="en-GB" dirty="0" smtClean="0"/>
              <a:t>This graph shows what the researchers found. </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Do any of these things surprise you?</a:t>
            </a:r>
          </a:p>
          <a:p>
            <a:pPr marL="0" lvl="0" indent="0" algn="l" rtl="0">
              <a:spcBef>
                <a:spcPts val="0"/>
              </a:spcBef>
              <a:spcAft>
                <a:spcPts val="0"/>
              </a:spcAft>
              <a:buNone/>
            </a:pPr>
            <a:r>
              <a:rPr lang="en-GB" dirty="0" smtClean="0"/>
              <a:t>Are any less/more important than you thought they would be? (e.g. We are all encouraged to recycle, and we all have recycling bins provided by the council, but this has a much lower impact than buying green energy)</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Note: this doesn’t mean that you shouldn’t recycle/wash your clothes on a low temp etc. As Tesco says - every little helps!</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Link to paper: </a:t>
            </a:r>
            <a:r>
              <a:rPr lang="en-GB" u="sng" dirty="0" smtClean="0">
                <a:solidFill>
                  <a:schemeClr val="hlink"/>
                </a:solidFill>
                <a:hlinkClick r:id="rId3"/>
              </a:rPr>
              <a:t>https://iopscience.iop.org/article/10.1088/1748-9326/aa7541/meta</a:t>
            </a:r>
            <a:endParaRPr lang="en-GB"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247586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Discussion</a:t>
            </a:r>
            <a:r>
              <a:rPr lang="en-GB" b="1" baseline="0" dirty="0" smtClean="0"/>
              <a:t> around graph </a:t>
            </a:r>
            <a:r>
              <a:rPr lang="en-GB" baseline="0" dirty="0" smtClean="0"/>
              <a:t>– percentage of journeys taken by different modes. Could we change this?</a:t>
            </a:r>
          </a:p>
          <a:p>
            <a:r>
              <a:rPr lang="en-GB" baseline="0" dirty="0" smtClean="0"/>
              <a:t>How far can most people walk/cycle?</a:t>
            </a:r>
          </a:p>
          <a:p>
            <a:r>
              <a:rPr lang="en-GB" baseline="0" dirty="0" smtClean="0"/>
              <a:t>Why do people choose to drive?</a:t>
            </a:r>
          </a:p>
          <a:p>
            <a:endParaRPr lang="en-GB" baseline="0" dirty="0" smtClean="0"/>
          </a:p>
          <a:p>
            <a:r>
              <a:rPr lang="en-GB" baseline="0" dirty="0" smtClean="0"/>
              <a:t>What are the other benefits of walking and cycling (active travel) over using a private car?</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413934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20179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smtClean="0"/>
              <a:t>Task: Can you write a definition of Climate Change in groups/pairs?</a:t>
            </a:r>
          </a:p>
          <a:p>
            <a:pPr marL="0" lvl="0" indent="0" algn="l" rtl="0">
              <a:spcBef>
                <a:spcPts val="0"/>
              </a:spcBef>
              <a:spcAft>
                <a:spcPts val="0"/>
              </a:spcAft>
              <a:buNone/>
            </a:pPr>
            <a:endParaRPr lang="en-GB" b="1" dirty="0" smtClean="0"/>
          </a:p>
          <a:p>
            <a:pPr marL="0" lvl="0" indent="0" algn="l" rtl="0">
              <a:spcBef>
                <a:spcPts val="0"/>
              </a:spcBef>
              <a:spcAft>
                <a:spcPts val="0"/>
              </a:spcAft>
              <a:buNone/>
            </a:pPr>
            <a:r>
              <a:rPr lang="en-GB" b="1" dirty="0" smtClean="0"/>
              <a:t>Can we agree on a definition as a class?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288457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smtClean="0"/>
              <a:t>Task: Can you write a definition of Climate Change in groups/pairs?</a:t>
            </a:r>
          </a:p>
          <a:p>
            <a:pPr marL="0" lvl="0" indent="0" algn="l" rtl="0">
              <a:spcBef>
                <a:spcPts val="0"/>
              </a:spcBef>
              <a:spcAft>
                <a:spcPts val="0"/>
              </a:spcAft>
              <a:buNone/>
            </a:pPr>
            <a:endParaRPr lang="en-GB" b="1" dirty="0" smtClean="0"/>
          </a:p>
          <a:p>
            <a:pPr marL="0" lvl="0" indent="0" algn="l" rtl="0">
              <a:spcBef>
                <a:spcPts val="0"/>
              </a:spcBef>
              <a:spcAft>
                <a:spcPts val="0"/>
              </a:spcAft>
              <a:buNone/>
            </a:pPr>
            <a:r>
              <a:rPr lang="en-GB" b="1" dirty="0" smtClean="0"/>
              <a:t>Can we agree on a definition as a class?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38476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1" dirty="0" smtClean="0"/>
          </a:p>
          <a:p>
            <a:pPr marL="0" marR="0" lvl="0" indent="0" algn="l" defTabSz="623282" rtl="0" eaLnBrk="1" fontAlgn="auto" latinLnBrk="0" hangingPunct="1">
              <a:lnSpc>
                <a:spcPct val="100000"/>
              </a:lnSpc>
              <a:spcBef>
                <a:spcPts val="0"/>
              </a:spcBef>
              <a:spcAft>
                <a:spcPts val="0"/>
              </a:spcAft>
              <a:buClrTx/>
              <a:buSzTx/>
              <a:buFontTx/>
              <a:buNone/>
              <a:tabLst/>
              <a:defRPr/>
            </a:pPr>
            <a:r>
              <a:rPr lang="en-GB" dirty="0" smtClean="0"/>
              <a:t>Ed Hawkins - Warming Stripes. Shows the temperature variation from a baseline 1990 level from 1850 to the present day. Darker blue is colder and darker red is hotter.</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250280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Keeling Curve - Showing carbon dioxide concentration over the last 800,000 years which is currently around 420ppm.</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358470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Using a whiteboard/smartboard/flip chart mind map the different sources of GHG emissions</a:t>
            </a:r>
          </a:p>
          <a:p>
            <a:pPr marL="0" lvl="0" indent="0" algn="l" rtl="0">
              <a:spcBef>
                <a:spcPts val="0"/>
              </a:spcBef>
              <a:spcAft>
                <a:spcPts val="0"/>
              </a:spcAft>
              <a:buNone/>
            </a:pPr>
            <a:r>
              <a:rPr lang="en-GB" dirty="0" smtClean="0"/>
              <a:t>Hints: Where do we get our energy and electricity? How do we get around? How is all our stuff made? What do we eat?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25827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Bunker fuel</a:t>
            </a:r>
            <a:r>
              <a:rPr lang="en-GB" baseline="0" dirty="0" smtClean="0"/>
              <a:t> is any fuel used on board </a:t>
            </a:r>
            <a:r>
              <a:rPr lang="en-GB" baseline="0" smtClean="0"/>
              <a:t>a ship</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10638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185208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Can you match up the categories?</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Domestic aviation/shipping is flights and boat which only go between places in the UK. E.g. a flight from London to Edinburgh, or a ferry from Southampton to the Isle of White. </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HGV = heavy goods vehicle</a:t>
            </a:r>
            <a:endParaRPr lang="en-GB" b="0" dirty="0" smtClean="0">
              <a:effectLst/>
            </a:endParaRPr>
          </a:p>
          <a:p>
            <a:pPr rtl="0"/>
            <a:r>
              <a:rPr lang="en-GB" sz="818" b="0" i="0" u="none" strike="noStrike" kern="1200" dirty="0" smtClean="0">
                <a:solidFill>
                  <a:schemeClr val="tx1"/>
                </a:solidFill>
                <a:effectLst/>
                <a:latin typeface="+mn-lt"/>
                <a:ea typeface="+mn-ea"/>
                <a:cs typeface="+mn-cs"/>
              </a:rPr>
              <a:t>LGV = light goods vehicle</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309955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a16="http://schemas.microsoft.com/office/drawing/2014/main" xmlns=""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a16="http://schemas.microsoft.com/office/drawing/2014/main" xmlns=""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a16="http://schemas.microsoft.com/office/drawing/2014/main" xmlns=""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xmlns=""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a16="http://schemas.microsoft.com/office/drawing/2014/main" xmlns=""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xmlns=""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a16="http://schemas.microsoft.com/office/drawing/2014/main" xmlns=""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LeieEcLVyQ"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uides/zx234j6/revision/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92000" y="1275605"/>
            <a:ext cx="7740440" cy="1606695"/>
          </a:xfrm>
        </p:spPr>
        <p:txBody>
          <a:bodyPr/>
          <a:lstStyle/>
          <a:p>
            <a:pPr algn="ctr"/>
            <a:r>
              <a:rPr lang="en-GB" dirty="0" smtClean="0">
                <a:solidFill>
                  <a:schemeClr val="accent3"/>
                </a:solidFill>
              </a:rPr>
              <a:t>How does Cycling fight Climate Change?</a:t>
            </a:r>
            <a:endParaRPr lang="en-GB" dirty="0">
              <a:solidFill>
                <a:schemeClr val="accent3"/>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882301"/>
            <a:ext cx="5319144" cy="2261199"/>
          </a:xfrm>
          <a:prstGeom prst="rect">
            <a:avLst/>
          </a:prstGeom>
        </p:spPr>
      </p:pic>
      <p:pic>
        <p:nvPicPr>
          <p:cNvPr id="4" name="Google Shape;55;p13"/>
          <p:cNvPicPr preferRelativeResize="0"/>
          <p:nvPr/>
        </p:nvPicPr>
        <p:blipFill rotWithShape="1">
          <a:blip r:embed="rId3">
            <a:alphaModFix/>
          </a:blip>
          <a:srcRect t="34579" b="35192"/>
          <a:stretch/>
        </p:blipFill>
        <p:spPr>
          <a:xfrm>
            <a:off x="1369172" y="267494"/>
            <a:ext cx="6684239" cy="1224136"/>
          </a:xfrm>
          <a:prstGeom prst="rect">
            <a:avLst/>
          </a:prstGeom>
          <a:noFill/>
          <a:ln>
            <a:noFill/>
          </a:ln>
        </p:spPr>
      </p:pic>
    </p:spTree>
    <p:extLst>
      <p:ext uri="{BB962C8B-B14F-4D97-AF65-F5344CB8AC3E}">
        <p14:creationId xmlns:p14="http://schemas.microsoft.com/office/powerpoint/2010/main" val="413228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92000" y="1295999"/>
            <a:ext cx="4284056" cy="2931513"/>
          </a:xfrm>
        </p:spPr>
        <p:txBody>
          <a:bodyPr/>
          <a:lstStyle/>
          <a:p>
            <a:pPr fontAlgn="base"/>
            <a:r>
              <a:rPr lang="en-GB" sz="1400" b="1" dirty="0" smtClean="0"/>
              <a:t>UK Transport Emissions (2019)</a:t>
            </a:r>
          </a:p>
          <a:p>
            <a:pPr marL="285750" indent="-285750" fontAlgn="base">
              <a:spcAft>
                <a:spcPts val="600"/>
              </a:spcAft>
              <a:buFont typeface="Arial" panose="020B0604020202020204" pitchFamily="34" charset="0"/>
              <a:buChar char="•"/>
            </a:pPr>
            <a:r>
              <a:rPr lang="en-GB" sz="1400" dirty="0" smtClean="0"/>
              <a:t>Aviation </a:t>
            </a:r>
            <a:r>
              <a:rPr lang="en-GB" sz="1400" dirty="0"/>
              <a:t>(domestic)</a:t>
            </a:r>
          </a:p>
          <a:p>
            <a:pPr marL="285750" indent="-285750" fontAlgn="base">
              <a:spcAft>
                <a:spcPts val="600"/>
              </a:spcAft>
              <a:buFont typeface="Arial" panose="020B0604020202020204" pitchFamily="34" charset="0"/>
              <a:buChar char="•"/>
            </a:pPr>
            <a:r>
              <a:rPr lang="en-GB" sz="1400" dirty="0"/>
              <a:t>Buses/coaches</a:t>
            </a:r>
          </a:p>
          <a:p>
            <a:pPr marL="285750" indent="-285750" fontAlgn="base">
              <a:spcAft>
                <a:spcPts val="600"/>
              </a:spcAft>
              <a:buFont typeface="Arial" panose="020B0604020202020204" pitchFamily="34" charset="0"/>
              <a:buChar char="•"/>
            </a:pPr>
            <a:r>
              <a:rPr lang="en-GB" sz="1400" dirty="0"/>
              <a:t>Cars/taxis</a:t>
            </a:r>
          </a:p>
          <a:p>
            <a:pPr marL="285750" indent="-285750" fontAlgn="base">
              <a:spcAft>
                <a:spcPts val="600"/>
              </a:spcAft>
              <a:buFont typeface="Arial" panose="020B0604020202020204" pitchFamily="34" charset="0"/>
              <a:buChar char="•"/>
            </a:pPr>
            <a:r>
              <a:rPr lang="en-GB" sz="1400" dirty="0"/>
              <a:t>HGVs</a:t>
            </a:r>
          </a:p>
          <a:p>
            <a:pPr marL="285750" indent="-285750" fontAlgn="base">
              <a:spcAft>
                <a:spcPts val="600"/>
              </a:spcAft>
              <a:buFont typeface="Arial" panose="020B0604020202020204" pitchFamily="34" charset="0"/>
              <a:buChar char="•"/>
            </a:pPr>
            <a:r>
              <a:rPr lang="en-GB" sz="1400" dirty="0"/>
              <a:t>LGVs</a:t>
            </a:r>
          </a:p>
          <a:p>
            <a:pPr marL="285750" indent="-285750" fontAlgn="base">
              <a:spcAft>
                <a:spcPts val="600"/>
              </a:spcAft>
              <a:buFont typeface="Arial" panose="020B0604020202020204" pitchFamily="34" charset="0"/>
              <a:buChar char="•"/>
            </a:pPr>
            <a:r>
              <a:rPr lang="en-GB" sz="1400" dirty="0"/>
              <a:t>Rail</a:t>
            </a:r>
          </a:p>
          <a:p>
            <a:pPr marL="285750" indent="-285750" fontAlgn="base">
              <a:spcAft>
                <a:spcPts val="600"/>
              </a:spcAft>
              <a:buFont typeface="Arial" panose="020B0604020202020204" pitchFamily="34" charset="0"/>
              <a:buChar char="•"/>
            </a:pPr>
            <a:r>
              <a:rPr lang="en-GB" sz="1400" dirty="0"/>
              <a:t>Shipping (domestic)</a:t>
            </a:r>
          </a:p>
          <a:p>
            <a:pPr marL="285750" indent="-285750" fontAlgn="base">
              <a:spcAft>
                <a:spcPts val="600"/>
              </a:spcAft>
              <a:buFont typeface="Arial" panose="020B0604020202020204" pitchFamily="34" charset="0"/>
              <a:buChar char="•"/>
            </a:pPr>
            <a:r>
              <a:rPr lang="en-GB" sz="1400" dirty="0"/>
              <a:t>Other</a:t>
            </a:r>
          </a:p>
          <a:p>
            <a:endParaRPr lang="en-GB" dirty="0"/>
          </a:p>
        </p:txBody>
      </p:sp>
      <p:sp>
        <p:nvSpPr>
          <p:cNvPr id="4"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t>Transport</a:t>
            </a:r>
            <a:r>
              <a:rPr lang="en-GB" sz="2400" dirty="0" smtClean="0">
                <a:solidFill>
                  <a:schemeClr val="accent3"/>
                </a:solidFill>
              </a:rPr>
              <a:t> Emissions come from?</a:t>
            </a:r>
            <a:endParaRPr lang="en-GB" sz="2400" dirty="0">
              <a:solidFill>
                <a:schemeClr val="accent3"/>
              </a:solidFill>
            </a:endParaRPr>
          </a:p>
        </p:txBody>
      </p:sp>
      <p:graphicFrame>
        <p:nvGraphicFramePr>
          <p:cNvPr id="11" name="Chart 10"/>
          <p:cNvGraphicFramePr>
            <a:graphicFrameLocks/>
          </p:cNvGraphicFramePr>
          <p:nvPr>
            <p:extLst>
              <p:ext uri="{D42A27DB-BD31-4B8C-83A1-F6EECF244321}">
                <p14:modId xmlns:p14="http://schemas.microsoft.com/office/powerpoint/2010/main" val="798113105"/>
              </p:ext>
            </p:extLst>
          </p:nvPr>
        </p:nvGraphicFramePr>
        <p:xfrm>
          <a:off x="3131840" y="1017253"/>
          <a:ext cx="5760640" cy="4299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23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t>Transport </a:t>
            </a:r>
            <a:r>
              <a:rPr lang="en-GB" sz="2400" dirty="0" smtClean="0">
                <a:solidFill>
                  <a:schemeClr val="accent3"/>
                </a:solidFill>
              </a:rPr>
              <a:t>Emissions come from?</a:t>
            </a:r>
            <a:endParaRPr lang="en-GB" sz="24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1878760560"/>
              </p:ext>
            </p:extLst>
          </p:nvPr>
        </p:nvGraphicFramePr>
        <p:xfrm>
          <a:off x="971600" y="1073026"/>
          <a:ext cx="8064896" cy="4070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173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1999" y="394061"/>
            <a:ext cx="7986109" cy="1131735"/>
          </a:xfrm>
        </p:spPr>
        <p:txBody>
          <a:bodyPr/>
          <a:lstStyle/>
          <a:p>
            <a:r>
              <a:rPr lang="en-GB" dirty="0" smtClean="0"/>
              <a:t>How can we reduce emissions?</a:t>
            </a:r>
            <a:endParaRPr lang="en-GB" dirty="0"/>
          </a:p>
        </p:txBody>
      </p:sp>
      <p:sp>
        <p:nvSpPr>
          <p:cNvPr id="4" name="Text Placeholder 3"/>
          <p:cNvSpPr>
            <a:spLocks noGrp="1"/>
          </p:cNvSpPr>
          <p:nvPr>
            <p:ph type="body" sz="quarter" idx="10"/>
          </p:nvPr>
        </p:nvSpPr>
        <p:spPr>
          <a:xfrm>
            <a:off x="791999" y="1831132"/>
            <a:ext cx="4356065" cy="2900858"/>
          </a:xfrm>
        </p:spPr>
        <p:txBody>
          <a:bodyPr/>
          <a:lstStyle/>
          <a:p>
            <a:r>
              <a:rPr lang="en-GB" dirty="0"/>
              <a:t>Using the mind map you created earlier, think about </a:t>
            </a:r>
            <a:r>
              <a:rPr lang="en-GB" dirty="0" smtClean="0"/>
              <a:t>how we can reduce emissions. </a:t>
            </a:r>
            <a:br>
              <a:rPr lang="en-GB" dirty="0" smtClean="0"/>
            </a:br>
            <a:endParaRPr lang="en-GB" dirty="0"/>
          </a:p>
          <a:p>
            <a:pPr lvl="1"/>
            <a:r>
              <a:rPr lang="en-GB" sz="1800" b="0" dirty="0" smtClean="0">
                <a:solidFill>
                  <a:schemeClr val="tx1"/>
                </a:solidFill>
              </a:rPr>
              <a:t>What </a:t>
            </a:r>
            <a:r>
              <a:rPr lang="en-GB" sz="1800" b="0" dirty="0">
                <a:solidFill>
                  <a:schemeClr val="tx1"/>
                </a:solidFill>
              </a:rPr>
              <a:t>could we do as individuals?</a:t>
            </a:r>
          </a:p>
          <a:p>
            <a:pPr lvl="1"/>
            <a:r>
              <a:rPr lang="en-GB" sz="1800" b="0" dirty="0">
                <a:solidFill>
                  <a:schemeClr val="tx1"/>
                </a:solidFill>
              </a:rPr>
              <a:t>What do we need to do as a society?</a:t>
            </a:r>
          </a:p>
          <a:p>
            <a:pPr lvl="1"/>
            <a:r>
              <a:rPr lang="en-GB" sz="1800" b="0" dirty="0">
                <a:solidFill>
                  <a:schemeClr val="tx1"/>
                </a:solidFill>
              </a:rPr>
              <a:t>What does the government need to do</a:t>
            </a:r>
            <a:r>
              <a:rPr lang="en-GB" sz="1800" b="0" dirty="0" smtClean="0">
                <a:solidFill>
                  <a:schemeClr val="tx1"/>
                </a:solidFill>
              </a:rPr>
              <a:t>?</a:t>
            </a:r>
            <a:r>
              <a:rPr lang="en-GB" sz="1800" b="0" dirty="0">
                <a:solidFill>
                  <a:schemeClr val="tx1"/>
                </a:solidFill>
              </a:rPr>
              <a:t> </a:t>
            </a:r>
            <a:r>
              <a:rPr lang="en-GB" sz="1800" b="0" dirty="0" smtClean="0">
                <a:solidFill>
                  <a:schemeClr val="tx1"/>
                </a:solidFill>
              </a:rPr>
              <a:t/>
            </a:r>
            <a:br>
              <a:rPr lang="en-GB" sz="1800" b="0" dirty="0" smtClean="0">
                <a:solidFill>
                  <a:schemeClr val="tx1"/>
                </a:solidFill>
              </a:rPr>
            </a:br>
            <a:endParaRPr lang="en-GB" sz="1800" b="0" dirty="0" smtClean="0">
              <a:solidFill>
                <a:schemeClr val="tx1"/>
              </a:solidFill>
            </a:endParaRPr>
          </a:p>
          <a:p>
            <a:pPr lvl="1"/>
            <a:r>
              <a:rPr lang="en-GB" sz="1800" b="0" dirty="0" smtClean="0">
                <a:solidFill>
                  <a:schemeClr val="tx1"/>
                </a:solidFill>
              </a:rPr>
              <a:t>What </a:t>
            </a:r>
            <a:r>
              <a:rPr lang="en-GB" sz="1800" b="0" dirty="0">
                <a:solidFill>
                  <a:schemeClr val="tx1"/>
                </a:solidFill>
              </a:rPr>
              <a:t>would make the most impact?</a:t>
            </a:r>
          </a:p>
          <a:p>
            <a:pPr lvl="1"/>
            <a:endParaRPr lang="en-GB" sz="1800" b="0" dirty="0">
              <a:solidFill>
                <a:schemeClr val="tx1"/>
              </a:solidFill>
            </a:endParaRPr>
          </a:p>
        </p:txBody>
      </p:sp>
      <p:pic>
        <p:nvPicPr>
          <p:cNvPr id="8" name="Google Shape;126;p24" descr="We need to stop emitting greenhouse gases to stop global warming, but how do we get there? Should we be cutting our own emissions or pushing for systemic change? ClimateAdam battles it out with a very special guest - who looks just a little bit different...&#10;&#10;Check out our video on Miriam's channel over here:&#10;https://youtu.be/TaBRs13dClY &#10;&#10;And make sure to subscribe while you're there:&#10;https://www.youtube.com/subscription_center?add_user=zentouro&#10;&#10;Support ClimateAdam on patreon: http://patreon.com/climateadam&#10;&#10;#CreatorsForChange #ClimateChange&#10;&#10;twitter: http://www.twitter.com/ClimateAdam&#10;facebook: https://www.facebook.com/ClimateAdam&#10;instagram: http://instagram.com/climate_adam&#10;&#10;==MORE INFO==&#10;&#10;https://theclimatecommsproject.org/individual-and-structural-level-action-to-reduce-greenhouse-gas-emissions-beyond-recycling/&#10;https://www.vox.com/the-goods/2018/10/12/17967738/climate-change-consumer-choices-green-renewable-energy&#10;https://www.theguardian.com/environment/true-north/2017/jul/17/neoliberalism-has-conned-us-into-fighting-climate-change-as-individuals&#10;&#10;==CREDITS==&#10;&#10;Kingpin image by Alex Evangelic&#10;Garbage trucks by Jason Lawrence&#10;Party sounds by paulmessier&#10;Coin sounds by forrisday&#10;Ding by InspectorJ" title="Fighting Climate Change: Structural vs individual action | feat. @zentouro">
            <a:hlinkClick r:id="rId3"/>
          </p:cNvPr>
          <p:cNvPicPr preferRelativeResize="0"/>
          <p:nvPr/>
        </p:nvPicPr>
        <p:blipFill>
          <a:blip r:embed="rId4">
            <a:alphaModFix/>
          </a:blip>
          <a:stretch>
            <a:fillRect/>
          </a:stretch>
        </p:blipFill>
        <p:spPr>
          <a:xfrm>
            <a:off x="5220073" y="1564458"/>
            <a:ext cx="3558034" cy="2668526"/>
          </a:xfrm>
          <a:prstGeom prst="rect">
            <a:avLst/>
          </a:prstGeom>
          <a:noFill/>
          <a:ln>
            <a:noFill/>
          </a:ln>
        </p:spPr>
      </p:pic>
    </p:spTree>
    <p:extLst>
      <p:ext uri="{BB962C8B-B14F-4D97-AF65-F5344CB8AC3E}">
        <p14:creationId xmlns:p14="http://schemas.microsoft.com/office/powerpoint/2010/main" val="36722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131;p25"/>
          <p:cNvPicPr preferRelativeResize="0"/>
          <p:nvPr/>
        </p:nvPicPr>
        <p:blipFill>
          <a:blip r:embed="rId3">
            <a:alphaModFix/>
          </a:blip>
          <a:stretch>
            <a:fillRect/>
          </a:stretch>
        </p:blipFill>
        <p:spPr>
          <a:xfrm>
            <a:off x="314248" y="0"/>
            <a:ext cx="8829752" cy="5143500"/>
          </a:xfrm>
          <a:prstGeom prst="rect">
            <a:avLst/>
          </a:prstGeom>
          <a:noFill/>
          <a:ln>
            <a:noFill/>
          </a:ln>
        </p:spPr>
      </p:pic>
    </p:spTree>
    <p:extLst>
      <p:ext uri="{BB962C8B-B14F-4D97-AF65-F5344CB8AC3E}">
        <p14:creationId xmlns:p14="http://schemas.microsoft.com/office/powerpoint/2010/main" val="139210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38;p26"/>
          <p:cNvPicPr preferRelativeResize="0"/>
          <p:nvPr/>
        </p:nvPicPr>
        <p:blipFill>
          <a:blip r:embed="rId3">
            <a:alphaModFix/>
          </a:blip>
          <a:stretch>
            <a:fillRect/>
          </a:stretch>
        </p:blipFill>
        <p:spPr>
          <a:xfrm>
            <a:off x="3707904" y="1029619"/>
            <a:ext cx="5379796" cy="3461570"/>
          </a:xfrm>
          <a:prstGeom prst="rect">
            <a:avLst/>
          </a:prstGeom>
          <a:noFill/>
          <a:ln>
            <a:noFill/>
          </a:ln>
        </p:spPr>
      </p:pic>
      <p:sp>
        <p:nvSpPr>
          <p:cNvPr id="6" name="Text Placeholder 5"/>
          <p:cNvSpPr>
            <a:spLocks noGrp="1"/>
          </p:cNvSpPr>
          <p:nvPr>
            <p:ph type="body" sz="quarter" idx="11"/>
          </p:nvPr>
        </p:nvSpPr>
        <p:spPr>
          <a:xfrm>
            <a:off x="311211" y="2621858"/>
            <a:ext cx="3411325" cy="2931513"/>
          </a:xfrm>
        </p:spPr>
        <p:txBody>
          <a:bodyPr/>
          <a:lstStyle/>
          <a:p>
            <a:pPr marL="0" indent="0" algn="ctr">
              <a:spcAft>
                <a:spcPts val="0"/>
              </a:spcAft>
              <a:buNone/>
            </a:pPr>
            <a:r>
              <a:rPr lang="en-GB" sz="1600" b="0" dirty="0"/>
              <a:t>20% of journeys are under 1 </a:t>
            </a:r>
            <a:r>
              <a:rPr lang="en-GB" sz="1600" b="0" dirty="0" smtClean="0"/>
              <a:t>mile</a:t>
            </a:r>
            <a:br>
              <a:rPr lang="en-GB" sz="1600" b="0" dirty="0" smtClean="0"/>
            </a:br>
            <a:r>
              <a:rPr lang="en-GB" sz="1600" b="0" dirty="0" smtClean="0"/>
              <a:t>(5 </a:t>
            </a:r>
            <a:r>
              <a:rPr lang="en-GB" sz="1600" b="0" dirty="0"/>
              <a:t>minute cycle)</a:t>
            </a:r>
          </a:p>
          <a:p>
            <a:pPr marL="0" indent="0" algn="ctr">
              <a:spcAft>
                <a:spcPts val="0"/>
              </a:spcAft>
              <a:buNone/>
            </a:pPr>
            <a:endParaRPr lang="en-GB" sz="1600" b="0" dirty="0"/>
          </a:p>
          <a:p>
            <a:pPr marL="0" indent="0" algn="ctr">
              <a:spcAft>
                <a:spcPts val="0"/>
              </a:spcAft>
              <a:buNone/>
            </a:pPr>
            <a:r>
              <a:rPr lang="en-GB" sz="1600" b="0" dirty="0"/>
              <a:t>38% of journeys are under 2 miles</a:t>
            </a:r>
            <a:br>
              <a:rPr lang="en-GB" sz="1600" b="0" dirty="0"/>
            </a:br>
            <a:r>
              <a:rPr lang="en-GB" sz="1600" b="0" dirty="0"/>
              <a:t>(10 minute cycle)</a:t>
            </a:r>
          </a:p>
          <a:p>
            <a:pPr marL="0" indent="0" algn="ctr">
              <a:spcAft>
                <a:spcPts val="0"/>
              </a:spcAft>
              <a:buNone/>
            </a:pPr>
            <a:endParaRPr lang="en-GB" sz="1600" b="0" dirty="0"/>
          </a:p>
          <a:p>
            <a:pPr marL="0" indent="0" algn="ctr">
              <a:spcAft>
                <a:spcPts val="0"/>
              </a:spcAft>
              <a:buNone/>
            </a:pPr>
            <a:r>
              <a:rPr lang="en-GB" sz="1600" b="0" dirty="0"/>
              <a:t>66% journeys </a:t>
            </a:r>
            <a:r>
              <a:rPr lang="en-GB" sz="1600" b="0" dirty="0" smtClean="0"/>
              <a:t>are under </a:t>
            </a:r>
            <a:r>
              <a:rPr lang="en-GB" sz="1600" b="0" dirty="0"/>
              <a:t>5 </a:t>
            </a:r>
            <a:r>
              <a:rPr lang="en-GB" sz="1600" b="0" dirty="0" smtClean="0"/>
              <a:t>miles</a:t>
            </a:r>
            <a:br>
              <a:rPr lang="en-GB" sz="1600" b="0" dirty="0" smtClean="0"/>
            </a:br>
            <a:r>
              <a:rPr lang="en-GB" sz="1600" b="0" dirty="0" smtClean="0"/>
              <a:t>(25 </a:t>
            </a:r>
            <a:r>
              <a:rPr lang="en-GB" sz="1600" b="0" dirty="0"/>
              <a:t>minute cycle)</a:t>
            </a:r>
          </a:p>
          <a:p>
            <a:pPr marL="0" indent="0" algn="ctr">
              <a:buNone/>
            </a:pPr>
            <a:endParaRPr lang="en-GB" sz="1600" dirty="0"/>
          </a:p>
        </p:txBody>
      </p:sp>
      <p:pic>
        <p:nvPicPr>
          <p:cNvPr id="8" name="Google Shape;136;p26"/>
          <p:cNvPicPr preferRelativeResize="0"/>
          <p:nvPr/>
        </p:nvPicPr>
        <p:blipFill rotWithShape="1">
          <a:blip r:embed="rId4">
            <a:alphaModFix/>
          </a:blip>
          <a:srcRect l="35198" t="34579" r="37255" b="37635"/>
          <a:stretch/>
        </p:blipFill>
        <p:spPr>
          <a:xfrm>
            <a:off x="683568" y="1029619"/>
            <a:ext cx="2448272" cy="1496166"/>
          </a:xfrm>
          <a:prstGeom prst="rect">
            <a:avLst/>
          </a:prstGeom>
          <a:noFill/>
          <a:ln>
            <a:noFill/>
          </a:ln>
        </p:spPr>
      </p:pic>
      <p:sp>
        <p:nvSpPr>
          <p:cNvPr id="9" name="Text Placeholder 3"/>
          <p:cNvSpPr>
            <a:spLocks noGrp="1"/>
          </p:cNvSpPr>
          <p:nvPr>
            <p:ph type="body" sz="quarter" idx="10"/>
          </p:nvPr>
        </p:nvSpPr>
        <p:spPr>
          <a:xfrm>
            <a:off x="792000" y="537546"/>
            <a:ext cx="6156264" cy="396000"/>
          </a:xfrm>
        </p:spPr>
        <p:txBody>
          <a:bodyPr/>
          <a:lstStyle/>
          <a:p>
            <a:r>
              <a:rPr lang="en-GB" dirty="0" smtClean="0"/>
              <a:t>This Machine Fights Climate Change</a:t>
            </a:r>
            <a:endParaRPr lang="en-GB" dirty="0"/>
          </a:p>
        </p:txBody>
      </p:sp>
    </p:spTree>
    <p:extLst>
      <p:ext uri="{BB962C8B-B14F-4D97-AF65-F5344CB8AC3E}">
        <p14:creationId xmlns:p14="http://schemas.microsoft.com/office/powerpoint/2010/main" val="64048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3;p27"/>
          <p:cNvPicPr preferRelativeResize="0"/>
          <p:nvPr/>
        </p:nvPicPr>
        <p:blipFill rotWithShape="1">
          <a:blip r:embed="rId3">
            <a:alphaModFix/>
          </a:blip>
          <a:srcRect t="34579" b="16820"/>
          <a:stretch/>
        </p:blipFill>
        <p:spPr>
          <a:xfrm>
            <a:off x="2267744" y="3651870"/>
            <a:ext cx="4834001" cy="1423313"/>
          </a:xfrm>
          <a:prstGeom prst="rect">
            <a:avLst/>
          </a:prstGeom>
          <a:noFill/>
          <a:ln>
            <a:noFill/>
          </a:ln>
        </p:spPr>
      </p:pic>
      <p:sp>
        <p:nvSpPr>
          <p:cNvPr id="6" name="Text Placeholder 2"/>
          <p:cNvSpPr>
            <a:spLocks noGrp="1"/>
          </p:cNvSpPr>
          <p:nvPr>
            <p:ph type="body" sz="quarter" idx="11"/>
          </p:nvPr>
        </p:nvSpPr>
        <p:spPr>
          <a:xfrm>
            <a:off x="792000" y="1491630"/>
            <a:ext cx="7956000" cy="2735882"/>
          </a:xfrm>
        </p:spPr>
        <p:txBody>
          <a:bodyPr/>
          <a:lstStyle/>
          <a:p>
            <a:pPr marL="0" indent="0">
              <a:lnSpc>
                <a:spcPct val="150000"/>
              </a:lnSpc>
              <a:buNone/>
            </a:pPr>
            <a:r>
              <a:rPr lang="en-GB" sz="2800" dirty="0" smtClean="0"/>
              <a:t>		I commit to…</a:t>
            </a:r>
            <a:endParaRPr lang="en-GB" sz="1800" dirty="0" smtClean="0"/>
          </a:p>
          <a:p>
            <a:r>
              <a:rPr lang="en-GB" sz="1800" b="0" dirty="0" smtClean="0"/>
              <a:t>Come </a:t>
            </a:r>
            <a:r>
              <a:rPr lang="en-GB" sz="1800" b="0" dirty="0"/>
              <a:t>up with a pledge that you can make to reduce your greenhouse gas emissions. </a:t>
            </a:r>
            <a:r>
              <a:rPr lang="en-GB" sz="1800" b="0" dirty="0" smtClean="0"/>
              <a:t>Think of a small change, like cycling or walking short journeys. </a:t>
            </a:r>
            <a:endParaRPr lang="en-GB" sz="1800" b="0" dirty="0"/>
          </a:p>
          <a:p>
            <a:r>
              <a:rPr lang="en-GB" sz="1800" b="0" dirty="0"/>
              <a:t>This could be something you do as an individual, or you could decide on a group or class action. </a:t>
            </a:r>
          </a:p>
          <a:p>
            <a:endParaRPr lang="en-GB" sz="2800" b="0" dirty="0"/>
          </a:p>
        </p:txBody>
      </p:sp>
      <p:sp>
        <p:nvSpPr>
          <p:cNvPr id="4" name="Text Placeholder 3"/>
          <p:cNvSpPr>
            <a:spLocks noGrp="1"/>
          </p:cNvSpPr>
          <p:nvPr>
            <p:ph type="body" sz="quarter" idx="10"/>
          </p:nvPr>
        </p:nvSpPr>
        <p:spPr>
          <a:xfrm>
            <a:off x="775367" y="843558"/>
            <a:ext cx="5616000" cy="396000"/>
          </a:xfrm>
        </p:spPr>
        <p:txBody>
          <a:bodyPr/>
          <a:lstStyle/>
          <a:p>
            <a:r>
              <a:rPr lang="en-GB" sz="4800" dirty="0" smtClean="0"/>
              <a:t>My Carbon Pledge</a:t>
            </a:r>
            <a:endParaRPr lang="en-GB" sz="4800" dirty="0"/>
          </a:p>
        </p:txBody>
      </p:sp>
    </p:spTree>
    <p:extLst>
      <p:ext uri="{BB962C8B-B14F-4D97-AF65-F5344CB8AC3E}">
        <p14:creationId xmlns:p14="http://schemas.microsoft.com/office/powerpoint/2010/main" val="298242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2943208"/>
            <a:ext cx="4716016" cy="2004806"/>
          </a:xfrm>
          <a:prstGeom prst="rect">
            <a:avLst/>
          </a:prstGeom>
        </p:spPr>
      </p:pic>
    </p:spTree>
    <p:extLst>
      <p:ext uri="{BB962C8B-B14F-4D97-AF65-F5344CB8AC3E}">
        <p14:creationId xmlns:p14="http://schemas.microsoft.com/office/powerpoint/2010/main" val="19770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444296" cy="738204"/>
          </a:xfrm>
        </p:spPr>
        <p:txBody>
          <a:bodyPr/>
          <a:lstStyle/>
          <a:p>
            <a:r>
              <a:rPr lang="en-GB" sz="2800" dirty="0" smtClean="0">
                <a:solidFill>
                  <a:schemeClr val="accent3"/>
                </a:solidFill>
              </a:rPr>
              <a:t>What’s the difference between Weather and Climate?</a:t>
            </a:r>
            <a:endParaRPr lang="en-GB" sz="2800" dirty="0">
              <a:solidFill>
                <a:schemeClr val="accent3"/>
              </a:solidFill>
            </a:endParaRPr>
          </a:p>
        </p:txBody>
      </p:sp>
      <p:pic>
        <p:nvPicPr>
          <p:cNvPr id="5" name="Google Shape;61;p14"/>
          <p:cNvPicPr preferRelativeResize="0"/>
          <p:nvPr/>
        </p:nvPicPr>
        <p:blipFill>
          <a:blip r:embed="rId3">
            <a:alphaModFix/>
          </a:blip>
          <a:stretch>
            <a:fillRect/>
          </a:stretch>
        </p:blipFill>
        <p:spPr>
          <a:xfrm>
            <a:off x="971600" y="1901182"/>
            <a:ext cx="4320480" cy="2448295"/>
          </a:xfrm>
          <a:prstGeom prst="rect">
            <a:avLst/>
          </a:prstGeom>
          <a:noFill/>
          <a:ln>
            <a:noFill/>
          </a:ln>
        </p:spPr>
      </p:pic>
      <p:pic>
        <p:nvPicPr>
          <p:cNvPr id="6" name="Google Shape;62;p14"/>
          <p:cNvPicPr preferRelativeResize="0"/>
          <p:nvPr/>
        </p:nvPicPr>
        <p:blipFill rotWithShape="1">
          <a:blip r:embed="rId4">
            <a:alphaModFix/>
          </a:blip>
          <a:srcRect l="36312" t="3081" r="13724"/>
          <a:stretch/>
        </p:blipFill>
        <p:spPr>
          <a:xfrm>
            <a:off x="5508104" y="1276679"/>
            <a:ext cx="2991198" cy="3174655"/>
          </a:xfrm>
          <a:prstGeom prst="rect">
            <a:avLst/>
          </a:prstGeom>
          <a:noFill/>
          <a:ln>
            <a:noFill/>
          </a:ln>
        </p:spPr>
      </p:pic>
      <p:pic>
        <p:nvPicPr>
          <p:cNvPr id="7" name="Picture 2"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55823" t="4871" r="6750" b="21268"/>
          <a:stretch/>
        </p:blipFill>
        <p:spPr bwMode="auto">
          <a:xfrm>
            <a:off x="1547664" y="3370048"/>
            <a:ext cx="2885921" cy="1584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4652" t="3728" r="55306" b="18252"/>
          <a:stretch/>
        </p:blipFill>
        <p:spPr bwMode="auto">
          <a:xfrm>
            <a:off x="5418397" y="3397448"/>
            <a:ext cx="2880569" cy="156151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61;p14"/>
          <p:cNvPicPr preferRelativeResize="0"/>
          <p:nvPr/>
        </p:nvPicPr>
        <p:blipFill>
          <a:blip r:embed="rId3">
            <a:alphaModFix/>
          </a:blip>
          <a:stretch>
            <a:fillRect/>
          </a:stretch>
        </p:blipFill>
        <p:spPr>
          <a:xfrm>
            <a:off x="1331640" y="1563638"/>
            <a:ext cx="3151659" cy="1785957"/>
          </a:xfrm>
          <a:prstGeom prst="rect">
            <a:avLst/>
          </a:prstGeom>
          <a:noFill/>
          <a:ln>
            <a:noFill/>
          </a:ln>
        </p:spPr>
      </p:pic>
      <p:pic>
        <p:nvPicPr>
          <p:cNvPr id="13" name="Google Shape;62;p14"/>
          <p:cNvPicPr preferRelativeResize="0"/>
          <p:nvPr/>
        </p:nvPicPr>
        <p:blipFill rotWithShape="1">
          <a:blip r:embed="rId4">
            <a:alphaModFix/>
          </a:blip>
          <a:srcRect l="36312" t="3081" r="13724"/>
          <a:stretch/>
        </p:blipFill>
        <p:spPr>
          <a:xfrm>
            <a:off x="5724128" y="1059582"/>
            <a:ext cx="2071059" cy="2198082"/>
          </a:xfrm>
          <a:prstGeom prst="rect">
            <a:avLst/>
          </a:prstGeom>
          <a:noFill/>
          <a:ln>
            <a:noFill/>
          </a:ln>
        </p:spPr>
      </p:pic>
    </p:spTree>
    <p:extLst>
      <p:ext uri="{BB962C8B-B14F-4D97-AF65-F5344CB8AC3E}">
        <p14:creationId xmlns:p14="http://schemas.microsoft.com/office/powerpoint/2010/main" val="358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What is Climate Change?</a:t>
            </a:r>
            <a:endParaRPr lang="en-GB" dirty="0"/>
          </a:p>
        </p:txBody>
      </p:sp>
      <p:sp>
        <p:nvSpPr>
          <p:cNvPr id="4" name="Text Placeholder 3"/>
          <p:cNvSpPr>
            <a:spLocks noGrp="1"/>
          </p:cNvSpPr>
          <p:nvPr>
            <p:ph type="body" sz="quarter" idx="10"/>
          </p:nvPr>
        </p:nvSpPr>
        <p:spPr/>
        <p:txBody>
          <a:bodyPr/>
          <a:lstStyle/>
          <a:p>
            <a:r>
              <a:rPr lang="en-GB" dirty="0" smtClean="0"/>
              <a:t>Work in pairs to write a definition of Climate Change. </a:t>
            </a:r>
            <a:endParaRPr lang="en-GB" dirty="0"/>
          </a:p>
        </p:txBody>
      </p:sp>
    </p:spTree>
    <p:extLst>
      <p:ext uri="{BB962C8B-B14F-4D97-AF65-F5344CB8AC3E}">
        <p14:creationId xmlns:p14="http://schemas.microsoft.com/office/powerpoint/2010/main" val="221807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5;p16">
            <a:hlinkClick r:id="rId3"/>
          </p:cNvPr>
          <p:cNvPicPr preferRelativeResize="0"/>
          <p:nvPr/>
        </p:nvPicPr>
        <p:blipFill>
          <a:blip r:embed="rId4">
            <a:alphaModFix/>
          </a:blip>
          <a:stretch>
            <a:fillRect/>
          </a:stretch>
        </p:blipFill>
        <p:spPr>
          <a:xfrm>
            <a:off x="1763688" y="1059582"/>
            <a:ext cx="6021687" cy="3416399"/>
          </a:xfrm>
          <a:prstGeom prst="rect">
            <a:avLst/>
          </a:prstGeom>
          <a:noFill/>
          <a:ln>
            <a:noFill/>
          </a:ln>
        </p:spPr>
      </p:pic>
    </p:spTree>
    <p:extLst>
      <p:ext uri="{BB962C8B-B14F-4D97-AF65-F5344CB8AC3E}">
        <p14:creationId xmlns:p14="http://schemas.microsoft.com/office/powerpoint/2010/main" val="394810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4" name="Google Shape;80;p17"/>
          <p:cNvPicPr preferRelativeResize="0"/>
          <p:nvPr/>
        </p:nvPicPr>
        <p:blipFill>
          <a:blip r:embed="rId3">
            <a:alphaModFix/>
          </a:blip>
          <a:stretch>
            <a:fillRect/>
          </a:stretch>
        </p:blipFill>
        <p:spPr>
          <a:xfrm>
            <a:off x="0" y="0"/>
            <a:ext cx="9168611" cy="5143500"/>
          </a:xfrm>
          <a:prstGeom prst="rect">
            <a:avLst/>
          </a:prstGeom>
          <a:noFill/>
          <a:ln>
            <a:noFill/>
          </a:ln>
        </p:spPr>
      </p:pic>
    </p:spTree>
    <p:extLst>
      <p:ext uri="{BB962C8B-B14F-4D97-AF65-F5344CB8AC3E}">
        <p14:creationId xmlns:p14="http://schemas.microsoft.com/office/powerpoint/2010/main" val="198737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85;p18"/>
          <p:cNvPicPr preferRelativeResize="0"/>
          <p:nvPr/>
        </p:nvPicPr>
        <p:blipFill>
          <a:blip r:embed="rId3">
            <a:alphaModFix/>
          </a:blip>
          <a:stretch>
            <a:fillRect/>
          </a:stretch>
        </p:blipFill>
        <p:spPr>
          <a:xfrm>
            <a:off x="395536" y="-16128"/>
            <a:ext cx="8572500" cy="5143500"/>
          </a:xfrm>
          <a:prstGeom prst="rect">
            <a:avLst/>
          </a:prstGeom>
          <a:noFill/>
          <a:ln>
            <a:noFill/>
          </a:ln>
        </p:spPr>
      </p:pic>
    </p:spTree>
    <p:extLst>
      <p:ext uri="{BB962C8B-B14F-4D97-AF65-F5344CB8AC3E}">
        <p14:creationId xmlns:p14="http://schemas.microsoft.com/office/powerpoint/2010/main" val="238757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Where do our emissions come from?</a:t>
            </a:r>
            <a:endParaRPr lang="en-GB" dirty="0"/>
          </a:p>
        </p:txBody>
      </p:sp>
      <p:sp>
        <p:nvSpPr>
          <p:cNvPr id="4" name="Text Placeholder 3"/>
          <p:cNvSpPr>
            <a:spLocks noGrp="1"/>
          </p:cNvSpPr>
          <p:nvPr>
            <p:ph type="body" sz="quarter" idx="10"/>
          </p:nvPr>
        </p:nvSpPr>
        <p:spPr/>
        <p:txBody>
          <a:bodyPr/>
          <a:lstStyle/>
          <a:p>
            <a:r>
              <a:rPr lang="en-GB" dirty="0" smtClean="0"/>
              <a:t>Create a mind map of where greenhouse gases come from. </a:t>
            </a:r>
            <a:endParaRPr lang="en-GB" dirty="0"/>
          </a:p>
        </p:txBody>
      </p:sp>
    </p:spTree>
    <p:extLst>
      <p:ext uri="{BB962C8B-B14F-4D97-AF65-F5344CB8AC3E}">
        <p14:creationId xmlns:p14="http://schemas.microsoft.com/office/powerpoint/2010/main" val="294733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8;p20"/>
          <p:cNvSpPr txBox="1"/>
          <p:nvPr/>
        </p:nvSpPr>
        <p:spPr>
          <a:xfrm>
            <a:off x="1200955" y="1415808"/>
            <a:ext cx="2089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Categories:</a:t>
            </a:r>
            <a:br>
              <a:rPr lang="en" dirty="0"/>
            </a:br>
            <a:endParaRPr dirty="0"/>
          </a:p>
          <a:p>
            <a:pPr marL="457200" lvl="0" indent="-317500" algn="l" rtl="0">
              <a:spcBef>
                <a:spcPts val="0"/>
              </a:spcBef>
              <a:spcAft>
                <a:spcPts val="0"/>
              </a:spcAft>
              <a:buSzPts val="1400"/>
              <a:buChar char="●"/>
            </a:pPr>
            <a:r>
              <a:rPr lang="en" dirty="0"/>
              <a:t>Agriculture</a:t>
            </a:r>
            <a:endParaRPr dirty="0"/>
          </a:p>
          <a:p>
            <a:pPr marL="457200" lvl="0" indent="-317500" algn="l" rtl="0">
              <a:spcBef>
                <a:spcPts val="0"/>
              </a:spcBef>
              <a:spcAft>
                <a:spcPts val="0"/>
              </a:spcAft>
              <a:buSzPts val="1400"/>
              <a:buChar char="●"/>
            </a:pPr>
            <a:r>
              <a:rPr lang="en" dirty="0"/>
              <a:t>Buildings</a:t>
            </a:r>
            <a:endParaRPr dirty="0"/>
          </a:p>
          <a:p>
            <a:pPr marL="457200" lvl="0" indent="-317500" algn="l" rtl="0">
              <a:spcBef>
                <a:spcPts val="0"/>
              </a:spcBef>
              <a:spcAft>
                <a:spcPts val="0"/>
              </a:spcAft>
              <a:buSzPts val="1400"/>
              <a:buChar char="●"/>
            </a:pPr>
            <a:r>
              <a:rPr lang="en" dirty="0"/>
              <a:t>Bunker Fuels</a:t>
            </a:r>
            <a:endParaRPr dirty="0"/>
          </a:p>
          <a:p>
            <a:pPr marL="457200" lvl="0" indent="-317500" algn="l" rtl="0">
              <a:spcBef>
                <a:spcPts val="0"/>
              </a:spcBef>
              <a:spcAft>
                <a:spcPts val="0"/>
              </a:spcAft>
              <a:buSzPts val="1400"/>
              <a:buChar char="●"/>
            </a:pPr>
            <a:r>
              <a:rPr lang="en" dirty="0"/>
              <a:t>Electricity &amp; Heat</a:t>
            </a:r>
            <a:endParaRPr dirty="0"/>
          </a:p>
          <a:p>
            <a:pPr marL="457200" lvl="0" indent="-317500" algn="l" rtl="0">
              <a:spcBef>
                <a:spcPts val="0"/>
              </a:spcBef>
              <a:spcAft>
                <a:spcPts val="0"/>
              </a:spcAft>
              <a:buSzPts val="1400"/>
              <a:buChar char="●"/>
            </a:pPr>
            <a:r>
              <a:rPr lang="en" dirty="0"/>
              <a:t>Fuel combustion</a:t>
            </a:r>
            <a:endParaRPr dirty="0"/>
          </a:p>
          <a:p>
            <a:pPr marL="457200" lvl="0" indent="-317500" algn="l" rtl="0">
              <a:spcBef>
                <a:spcPts val="0"/>
              </a:spcBef>
              <a:spcAft>
                <a:spcPts val="0"/>
              </a:spcAft>
              <a:buSzPts val="1400"/>
              <a:buChar char="●"/>
            </a:pPr>
            <a:r>
              <a:rPr lang="en" dirty="0"/>
              <a:t>Industry</a:t>
            </a:r>
            <a:endParaRPr dirty="0"/>
          </a:p>
          <a:p>
            <a:pPr marL="457200" lvl="0" indent="-317500" algn="l" rtl="0">
              <a:spcBef>
                <a:spcPts val="0"/>
              </a:spcBef>
              <a:spcAft>
                <a:spcPts val="0"/>
              </a:spcAft>
              <a:buSzPts val="1400"/>
              <a:buChar char="●"/>
            </a:pPr>
            <a:r>
              <a:rPr lang="en" dirty="0"/>
              <a:t>Manufacturing</a:t>
            </a:r>
            <a:endParaRPr dirty="0"/>
          </a:p>
          <a:p>
            <a:pPr marL="457200" lvl="0" indent="-317500" algn="l" rtl="0">
              <a:spcBef>
                <a:spcPts val="0"/>
              </a:spcBef>
              <a:spcAft>
                <a:spcPts val="0"/>
              </a:spcAft>
              <a:buSzPts val="1400"/>
              <a:buChar char="●"/>
            </a:pPr>
            <a:r>
              <a:rPr lang="en" dirty="0"/>
              <a:t>Transport</a:t>
            </a:r>
            <a:endParaRPr dirty="0"/>
          </a:p>
          <a:p>
            <a:pPr marL="457200" lvl="0" indent="-317500" algn="l" rtl="0">
              <a:spcBef>
                <a:spcPts val="0"/>
              </a:spcBef>
              <a:spcAft>
                <a:spcPts val="0"/>
              </a:spcAft>
              <a:buSzPts val="1400"/>
              <a:buChar char="●"/>
            </a:pPr>
            <a:r>
              <a:rPr lang="en" dirty="0"/>
              <a:t>Waste</a:t>
            </a:r>
            <a:endParaRPr dirty="0"/>
          </a:p>
        </p:txBody>
      </p:sp>
      <p:sp>
        <p:nvSpPr>
          <p:cNvPr id="7" name="Text Placeholder 3"/>
          <p:cNvSpPr>
            <a:spLocks noGrp="1"/>
          </p:cNvSpPr>
          <p:nvPr>
            <p:ph type="body" sz="quarter" idx="10"/>
          </p:nvPr>
        </p:nvSpPr>
        <p:spPr>
          <a:xfrm>
            <a:off x="792000" y="557795"/>
            <a:ext cx="6516304" cy="396000"/>
          </a:xfrm>
        </p:spPr>
        <p:txBody>
          <a:bodyPr/>
          <a:lstStyle/>
          <a:p>
            <a:r>
              <a:rPr lang="en-GB" sz="2800" dirty="0" smtClean="0">
                <a:solidFill>
                  <a:schemeClr val="accent3"/>
                </a:solidFill>
              </a:rPr>
              <a:t>Where do </a:t>
            </a:r>
            <a:r>
              <a:rPr lang="en-GB" sz="2800" dirty="0" smtClean="0"/>
              <a:t>UK</a:t>
            </a:r>
            <a:r>
              <a:rPr lang="en-GB" sz="2800" dirty="0" smtClean="0">
                <a:solidFill>
                  <a:schemeClr val="accent3"/>
                </a:solidFill>
              </a:rPr>
              <a:t> Emissions come from?</a:t>
            </a:r>
            <a:endParaRPr lang="en-GB" sz="28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2074135657"/>
              </p:ext>
            </p:extLst>
          </p:nvPr>
        </p:nvGraphicFramePr>
        <p:xfrm>
          <a:off x="2987825" y="812707"/>
          <a:ext cx="6146254" cy="4488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47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800" dirty="0" smtClean="0">
                <a:solidFill>
                  <a:schemeClr val="accent3"/>
                </a:solidFill>
              </a:rPr>
              <a:t>Where do </a:t>
            </a:r>
            <a:r>
              <a:rPr lang="en-GB" sz="2800" dirty="0" smtClean="0"/>
              <a:t>UK</a:t>
            </a:r>
            <a:r>
              <a:rPr lang="en-GB" sz="2800" dirty="0" smtClean="0">
                <a:solidFill>
                  <a:schemeClr val="accent3"/>
                </a:solidFill>
              </a:rPr>
              <a:t> Emissions come from?</a:t>
            </a:r>
            <a:endParaRPr lang="en-GB" sz="2800"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3123271513"/>
              </p:ext>
            </p:extLst>
          </p:nvPr>
        </p:nvGraphicFramePr>
        <p:xfrm>
          <a:off x="1971605" y="953795"/>
          <a:ext cx="5736468" cy="4189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42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342</TotalTime>
  <Words>724</Words>
  <Application>Microsoft Office PowerPoint</Application>
  <PresentationFormat>On-screen Show (16:9)</PresentationFormat>
  <Paragraphs>112</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Regular</vt:lpstr>
      <vt:lpstr>Calibri</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Meg Elworthy</cp:lastModifiedBy>
  <cp:revision>16</cp:revision>
  <dcterms:created xsi:type="dcterms:W3CDTF">2021-06-30T11:05:05Z</dcterms:created>
  <dcterms:modified xsi:type="dcterms:W3CDTF">2021-09-06T11:26:19Z</dcterms:modified>
</cp:coreProperties>
</file>