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8" r:id="rId2"/>
    <p:sldId id="311" r:id="rId3"/>
    <p:sldId id="299" r:id="rId4"/>
    <p:sldId id="286" r:id="rId5"/>
    <p:sldId id="316" r:id="rId6"/>
    <p:sldId id="313" r:id="rId7"/>
    <p:sldId id="326" r:id="rId8"/>
    <p:sldId id="327" r:id="rId9"/>
    <p:sldId id="328" r:id="rId10"/>
    <p:sldId id="323" r:id="rId11"/>
    <p:sldId id="307" r:id="rId12"/>
    <p:sldId id="308" r:id="rId13"/>
    <p:sldId id="309" r:id="rId14"/>
    <p:sldId id="331" r:id="rId15"/>
    <p:sldId id="324" r:id="rId16"/>
    <p:sldId id="325" r:id="rId17"/>
    <p:sldId id="321" r:id="rId18"/>
    <p:sldId id="322" r:id="rId19"/>
    <p:sldId id="300" r:id="rId20"/>
    <p:sldId id="302" r:id="rId21"/>
    <p:sldId id="310" r:id="rId22"/>
    <p:sldId id="330" r:id="rId23"/>
    <p:sldId id="329" r:id="rId24"/>
  </p:sldIdLst>
  <p:sldSz cx="9144000" cy="5143500" type="screen16x9"/>
  <p:notesSz cx="6858000" cy="9144000"/>
  <p:defaultTextStyle>
    <a:defPPr>
      <a:defRPr lang="en-US"/>
    </a:defPPr>
    <a:lvl1pPr marL="0" algn="l" defTabSz="623282" rtl="0" eaLnBrk="1" latinLnBrk="0" hangingPunct="1">
      <a:defRPr sz="1227" kern="1200">
        <a:solidFill>
          <a:schemeClr val="tx1"/>
        </a:solidFill>
        <a:latin typeface="+mn-lt"/>
        <a:ea typeface="+mn-ea"/>
        <a:cs typeface="+mn-cs"/>
      </a:defRPr>
    </a:lvl1pPr>
    <a:lvl2pPr marL="311641" algn="l" defTabSz="623282" rtl="0" eaLnBrk="1" latinLnBrk="0" hangingPunct="1">
      <a:defRPr sz="1227" kern="1200">
        <a:solidFill>
          <a:schemeClr val="tx1"/>
        </a:solidFill>
        <a:latin typeface="+mn-lt"/>
        <a:ea typeface="+mn-ea"/>
        <a:cs typeface="+mn-cs"/>
      </a:defRPr>
    </a:lvl2pPr>
    <a:lvl3pPr marL="623282" algn="l" defTabSz="623282" rtl="0" eaLnBrk="1" latinLnBrk="0" hangingPunct="1">
      <a:defRPr sz="1227" kern="1200">
        <a:solidFill>
          <a:schemeClr val="tx1"/>
        </a:solidFill>
        <a:latin typeface="+mn-lt"/>
        <a:ea typeface="+mn-ea"/>
        <a:cs typeface="+mn-cs"/>
      </a:defRPr>
    </a:lvl3pPr>
    <a:lvl4pPr marL="934922" algn="l" defTabSz="623282" rtl="0" eaLnBrk="1" latinLnBrk="0" hangingPunct="1">
      <a:defRPr sz="1227" kern="1200">
        <a:solidFill>
          <a:schemeClr val="tx1"/>
        </a:solidFill>
        <a:latin typeface="+mn-lt"/>
        <a:ea typeface="+mn-ea"/>
        <a:cs typeface="+mn-cs"/>
      </a:defRPr>
    </a:lvl4pPr>
    <a:lvl5pPr marL="1246563" algn="l" defTabSz="623282" rtl="0" eaLnBrk="1" latinLnBrk="0" hangingPunct="1">
      <a:defRPr sz="1227" kern="1200">
        <a:solidFill>
          <a:schemeClr val="tx1"/>
        </a:solidFill>
        <a:latin typeface="+mn-lt"/>
        <a:ea typeface="+mn-ea"/>
        <a:cs typeface="+mn-cs"/>
      </a:defRPr>
    </a:lvl5pPr>
    <a:lvl6pPr marL="1558204" algn="l" defTabSz="623282" rtl="0" eaLnBrk="1" latinLnBrk="0" hangingPunct="1">
      <a:defRPr sz="1227" kern="1200">
        <a:solidFill>
          <a:schemeClr val="tx1"/>
        </a:solidFill>
        <a:latin typeface="+mn-lt"/>
        <a:ea typeface="+mn-ea"/>
        <a:cs typeface="+mn-cs"/>
      </a:defRPr>
    </a:lvl6pPr>
    <a:lvl7pPr marL="1869845" algn="l" defTabSz="623282" rtl="0" eaLnBrk="1" latinLnBrk="0" hangingPunct="1">
      <a:defRPr sz="1227" kern="1200">
        <a:solidFill>
          <a:schemeClr val="tx1"/>
        </a:solidFill>
        <a:latin typeface="+mn-lt"/>
        <a:ea typeface="+mn-ea"/>
        <a:cs typeface="+mn-cs"/>
      </a:defRPr>
    </a:lvl7pPr>
    <a:lvl8pPr marL="2181485" algn="l" defTabSz="623282" rtl="0" eaLnBrk="1" latinLnBrk="0" hangingPunct="1">
      <a:defRPr sz="1227" kern="1200">
        <a:solidFill>
          <a:schemeClr val="tx1"/>
        </a:solidFill>
        <a:latin typeface="+mn-lt"/>
        <a:ea typeface="+mn-ea"/>
        <a:cs typeface="+mn-cs"/>
      </a:defRPr>
    </a:lvl8pPr>
    <a:lvl9pPr marL="2493126" algn="l" defTabSz="623282" rtl="0" eaLnBrk="1" latinLnBrk="0" hangingPunct="1">
      <a:defRPr sz="122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70" userDrawn="1">
          <p15:clr>
            <a:srgbClr val="A4A3A4"/>
          </p15:clr>
        </p15:guide>
        <p15:guide id="2" pos="49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B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1329" autoAdjust="0"/>
  </p:normalViewPr>
  <p:slideViewPr>
    <p:cSldViewPr>
      <p:cViewPr varScale="1">
        <p:scale>
          <a:sx n="120" d="100"/>
          <a:sy n="120" d="100"/>
        </p:scale>
        <p:origin x="1128" y="114"/>
      </p:cViewPr>
      <p:guideLst>
        <p:guide orient="horz" pos="1470"/>
        <p:guide pos="4948"/>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234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dinburgh\Users\bethany.warburton\Work\B2SW\Emission%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2.6237567747275172E-2"/>
                  <c:y val="0"/>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7"/>
              <c:layout>
                <c:manualLayout>
                  <c:x val="6.0548233262942702E-3"/>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dLbl>
              <c:idx val="8"/>
              <c:layout>
                <c:manualLayout>
                  <c:x val="6.2557522771489391E-2"/>
                  <c:y val="0"/>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'By sector'!$E$5274:$E$5282</c:f>
              <c:strCache>
                <c:ptCount val="9"/>
                <c:pt idx="0">
                  <c:v>Electricity &amp; Heat</c:v>
                </c:pt>
                <c:pt idx="1">
                  <c:v>Transport</c:v>
                </c:pt>
                <c:pt idx="2">
                  <c:v>Buildings</c:v>
                </c:pt>
                <c:pt idx="3">
                  <c:v>Agriculture</c:v>
                </c:pt>
                <c:pt idx="4">
                  <c:v>Bunker Fuels</c:v>
                </c:pt>
                <c:pt idx="5">
                  <c:v>Manufacturing</c:v>
                </c:pt>
                <c:pt idx="6">
                  <c:v>Industry</c:v>
                </c:pt>
                <c:pt idx="7">
                  <c:v>Waste</c:v>
                </c:pt>
                <c:pt idx="8">
                  <c:v>Fuel combustion</c:v>
                </c:pt>
              </c:strCache>
            </c:strRef>
          </c:cat>
          <c:val>
            <c:numRef>
              <c:f>'By sector'!$F$5274:$F$5282</c:f>
              <c:numCache>
                <c:formatCode>0%</c:formatCode>
                <c:ptCount val="9"/>
                <c:pt idx="0">
                  <c:v>0.24290869582088395</c:v>
                </c:pt>
                <c:pt idx="1">
                  <c:v>0.23378991890109038</c:v>
                </c:pt>
                <c:pt idx="2">
                  <c:v>0.1643320010864926</c:v>
                </c:pt>
                <c:pt idx="3">
                  <c:v>9.9026037018353968E-2</c:v>
                </c:pt>
                <c:pt idx="4">
                  <c:v>7.954677738543324E-2</c:v>
                </c:pt>
                <c:pt idx="5">
                  <c:v>7.0622016995848053E-2</c:v>
                </c:pt>
                <c:pt idx="6">
                  <c:v>4.1752357300842036E-2</c:v>
                </c:pt>
                <c:pt idx="7">
                  <c:v>3.5233401885840676E-2</c:v>
                </c:pt>
                <c:pt idx="8">
                  <c:v>3.2788793605215166E-2</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tx2"/>
              </a:solidFill>
              <a:ln w="19050">
                <a:solidFill>
                  <a:schemeClr val="lt1"/>
                </a:solidFill>
              </a:ln>
              <a:effectLst/>
            </c:spPr>
          </c:dPt>
          <c:dPt>
            <c:idx val="6"/>
            <c:bubble3D val="0"/>
            <c:spPr>
              <a:solidFill>
                <a:schemeClr val="accent6"/>
              </a:solidFill>
              <a:ln w="19050">
                <a:solidFill>
                  <a:schemeClr val="lt1"/>
                </a:solidFill>
              </a:ln>
              <a:effectLst/>
            </c:spPr>
          </c:dPt>
          <c:dPt>
            <c:idx val="7"/>
            <c:bubble3D val="0"/>
            <c:spPr>
              <a:solidFill>
                <a:srgbClr val="000000"/>
              </a:solidFill>
              <a:ln w="19050">
                <a:solidFill>
                  <a:schemeClr val="lt1"/>
                </a:solidFill>
              </a:ln>
              <a:effectLst/>
            </c:spPr>
          </c:dPt>
          <c:dLbls>
            <c:dLbl>
              <c:idx val="0"/>
              <c:layout>
                <c:manualLayout>
                  <c:x val="2.9412282563842113E-2"/>
                  <c:y val="7.0984362017789578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3.2097748067675021E-2"/>
                  <c:y val="-3.133124053857118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2645187497582069"/>
                      <c:h val="4.8824807611231036E-2"/>
                    </c:manualLayout>
                  </c15:layout>
                </c:ext>
              </c:extLst>
            </c:dLbl>
            <c:dLbl>
              <c:idx val="2"/>
              <c:layout>
                <c:manualLayout>
                  <c:x val="4.8196529750662627E-4"/>
                  <c:y val="-3.6818807834173612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4.9452590585173078E-3"/>
                  <c:y val="4.523588653311629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4103683420096181"/>
                      <c:h val="6.9794574292821904E-2"/>
                    </c:manualLayout>
                  </c15:layout>
                </c:ext>
              </c:extLst>
            </c:dLbl>
            <c:dLbl>
              <c:idx val="4"/>
              <c:layout>
                <c:manualLayout>
                  <c:x val="-4.7338614161918549E-2"/>
                  <c:y val="-1.3088156317912859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5.2889708683162193E-4"/>
                  <c:y val="-2.991887431291786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9.4931044368086068E-2"/>
                      <c:h val="3.284973691024682E-2"/>
                    </c:manualLayout>
                  </c15:layout>
                </c:ext>
              </c:extLst>
            </c:dLbl>
            <c:dLbl>
              <c:idx val="6"/>
              <c:layout>
                <c:manualLayout>
                  <c:x val="4.2798568016252106E-2"/>
                  <c:y val="-1.4420679262415142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0711139746035334"/>
                      <c:h val="5.2319783102371405E-2"/>
                    </c:manualLayout>
                  </c15:layout>
                </c:ext>
              </c:extLst>
            </c:dLbl>
            <c:dLbl>
              <c:idx val="7"/>
              <c:layout>
                <c:manualLayout>
                  <c:x val="0.15269663737759284"/>
                  <c:y val="1.9095196284265665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988023156157252"/>
                      <c:h val="5.2319705272653741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Transport!$F$3:$F$10</c:f>
              <c:strCache>
                <c:ptCount val="8"/>
                <c:pt idx="0">
                  <c:v>Cars/taxis</c:v>
                </c:pt>
                <c:pt idx="1">
                  <c:v>HGVs</c:v>
                </c:pt>
                <c:pt idx="2">
                  <c:v>LGVs</c:v>
                </c:pt>
                <c:pt idx="3">
                  <c:v>Shipping (domestic)</c:v>
                </c:pt>
                <c:pt idx="4">
                  <c:v>Buses/coaches</c:v>
                </c:pt>
                <c:pt idx="5">
                  <c:v>Other</c:v>
                </c:pt>
                <c:pt idx="6">
                  <c:v>Rail</c:v>
                </c:pt>
                <c:pt idx="7">
                  <c:v>Aviation (domestic)</c:v>
                </c:pt>
              </c:strCache>
            </c:strRef>
          </c:cat>
          <c:val>
            <c:numRef>
              <c:f>Transport!$G$3:$G$10</c:f>
              <c:numCache>
                <c:formatCode>0%</c:formatCode>
                <c:ptCount val="8"/>
                <c:pt idx="0">
                  <c:v>0.55358437884750811</c:v>
                </c:pt>
                <c:pt idx="1">
                  <c:v>0.15939470629296462</c:v>
                </c:pt>
                <c:pt idx="2">
                  <c:v>0.15744411726477731</c:v>
                </c:pt>
                <c:pt idx="3">
                  <c:v>4.953188593995822E-2</c:v>
                </c:pt>
                <c:pt idx="4">
                  <c:v>2.5071326898350399E-2</c:v>
                </c:pt>
                <c:pt idx="5">
                  <c:v>2.498388033640972E-2</c:v>
                </c:pt>
                <c:pt idx="6">
                  <c:v>1.3929612764274965E-2</c:v>
                </c:pt>
                <c:pt idx="7">
                  <c:v>1.1632751144480128E-2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01C6F90-E2CA-41C9-A3AD-6BBF12636F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C4BD2A11-7F68-442F-BB14-05A9B59103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F6F4A6-FA2F-49F8-9F6C-A9208527ED9C}" type="datetimeFigureOut">
              <a:rPr lang="en-GB" smtClean="0"/>
              <a:t>10/09/2021</a:t>
            </a:fld>
            <a:endParaRPr lang="en-GB"/>
          </a:p>
        </p:txBody>
      </p:sp>
      <p:sp>
        <p:nvSpPr>
          <p:cNvPr id="4" name="Footer Placeholder 3">
            <a:extLst>
              <a:ext uri="{FF2B5EF4-FFF2-40B4-BE49-F238E27FC236}">
                <a16:creationId xmlns="" xmlns:a16="http://schemas.microsoft.com/office/drawing/2014/main" id="{6601DAD7-D28F-4B37-B42C-88DD3E216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66393C62-62E1-4EAF-9351-0FAC79392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9F7DC5-5B78-4110-B0CB-5250BA9C9790}" type="slidenum">
              <a:rPr lang="en-GB" smtClean="0"/>
              <a:t>‹#›</a:t>
            </a:fld>
            <a:endParaRPr lang="en-GB"/>
          </a:p>
        </p:txBody>
      </p:sp>
    </p:spTree>
    <p:extLst>
      <p:ext uri="{BB962C8B-B14F-4D97-AF65-F5344CB8AC3E}">
        <p14:creationId xmlns:p14="http://schemas.microsoft.com/office/powerpoint/2010/main" val="40137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3682CB-2C29-4E1D-B29A-832BD0458710}" type="datetimeFigureOut">
              <a:rPr lang="en-GB" smtClean="0"/>
              <a:t>10/09/2021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7602B0-FD2B-4A07-B86B-10A2332AB655}" type="slidenum">
              <a:rPr lang="en-GB" smtClean="0"/>
              <a:t>‹#›</a:t>
            </a:fld>
            <a:endParaRPr lang="en-GB"/>
          </a:p>
        </p:txBody>
      </p:sp>
    </p:spTree>
    <p:extLst>
      <p:ext uri="{BB962C8B-B14F-4D97-AF65-F5344CB8AC3E}">
        <p14:creationId xmlns:p14="http://schemas.microsoft.com/office/powerpoint/2010/main" val="330770622"/>
      </p:ext>
    </p:extLst>
  </p:cSld>
  <p:clrMap bg1="lt1" tx1="dk1" bg2="lt2" tx2="dk2" accent1="accent1" accent2="accent2" accent3="accent3" accent4="accent4" accent5="accent5" accent6="accent6" hlink="hlink" folHlink="folHlink"/>
  <p:notesStyle>
    <a:lvl1pPr marL="0" algn="l" defTabSz="623282" rtl="0" eaLnBrk="1" latinLnBrk="0" hangingPunct="1">
      <a:defRPr sz="818" kern="1200">
        <a:solidFill>
          <a:schemeClr val="tx1"/>
        </a:solidFill>
        <a:latin typeface="+mn-lt"/>
        <a:ea typeface="+mn-ea"/>
        <a:cs typeface="+mn-cs"/>
      </a:defRPr>
    </a:lvl1pPr>
    <a:lvl2pPr marL="311641" algn="l" defTabSz="623282" rtl="0" eaLnBrk="1" latinLnBrk="0" hangingPunct="1">
      <a:defRPr sz="818" kern="1200">
        <a:solidFill>
          <a:schemeClr val="tx1"/>
        </a:solidFill>
        <a:latin typeface="+mn-lt"/>
        <a:ea typeface="+mn-ea"/>
        <a:cs typeface="+mn-cs"/>
      </a:defRPr>
    </a:lvl2pPr>
    <a:lvl3pPr marL="623282" algn="l" defTabSz="623282" rtl="0" eaLnBrk="1" latinLnBrk="0" hangingPunct="1">
      <a:defRPr sz="818" kern="1200">
        <a:solidFill>
          <a:schemeClr val="tx1"/>
        </a:solidFill>
        <a:latin typeface="+mn-lt"/>
        <a:ea typeface="+mn-ea"/>
        <a:cs typeface="+mn-cs"/>
      </a:defRPr>
    </a:lvl3pPr>
    <a:lvl4pPr marL="934922" algn="l" defTabSz="623282" rtl="0" eaLnBrk="1" latinLnBrk="0" hangingPunct="1">
      <a:defRPr sz="818" kern="1200">
        <a:solidFill>
          <a:schemeClr val="tx1"/>
        </a:solidFill>
        <a:latin typeface="+mn-lt"/>
        <a:ea typeface="+mn-ea"/>
        <a:cs typeface="+mn-cs"/>
      </a:defRPr>
    </a:lvl4pPr>
    <a:lvl5pPr marL="1246563" algn="l" defTabSz="623282" rtl="0" eaLnBrk="1" latinLnBrk="0" hangingPunct="1">
      <a:defRPr sz="818" kern="1200">
        <a:solidFill>
          <a:schemeClr val="tx1"/>
        </a:solidFill>
        <a:latin typeface="+mn-lt"/>
        <a:ea typeface="+mn-ea"/>
        <a:cs typeface="+mn-cs"/>
      </a:defRPr>
    </a:lvl5pPr>
    <a:lvl6pPr marL="1558204" algn="l" defTabSz="623282" rtl="0" eaLnBrk="1" latinLnBrk="0" hangingPunct="1">
      <a:defRPr sz="818" kern="1200">
        <a:solidFill>
          <a:schemeClr val="tx1"/>
        </a:solidFill>
        <a:latin typeface="+mn-lt"/>
        <a:ea typeface="+mn-ea"/>
        <a:cs typeface="+mn-cs"/>
      </a:defRPr>
    </a:lvl6pPr>
    <a:lvl7pPr marL="1869845" algn="l" defTabSz="623282" rtl="0" eaLnBrk="1" latinLnBrk="0" hangingPunct="1">
      <a:defRPr sz="818" kern="1200">
        <a:solidFill>
          <a:schemeClr val="tx1"/>
        </a:solidFill>
        <a:latin typeface="+mn-lt"/>
        <a:ea typeface="+mn-ea"/>
        <a:cs typeface="+mn-cs"/>
      </a:defRPr>
    </a:lvl7pPr>
    <a:lvl8pPr marL="2181485" algn="l" defTabSz="623282" rtl="0" eaLnBrk="1" latinLnBrk="0" hangingPunct="1">
      <a:defRPr sz="818" kern="1200">
        <a:solidFill>
          <a:schemeClr val="tx1"/>
        </a:solidFill>
        <a:latin typeface="+mn-lt"/>
        <a:ea typeface="+mn-ea"/>
        <a:cs typeface="+mn-cs"/>
      </a:defRPr>
    </a:lvl8pPr>
    <a:lvl9pPr marL="2493126" algn="l" defTabSz="623282" rtl="0" eaLnBrk="1" latinLnBrk="0" hangingPunct="1">
      <a:defRPr sz="81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800" dirty="0"/>
          </a:p>
        </p:txBody>
      </p:sp>
      <p:sp>
        <p:nvSpPr>
          <p:cNvPr id="4" name="Slide Number Placeholder 3"/>
          <p:cNvSpPr>
            <a:spLocks noGrp="1"/>
          </p:cNvSpPr>
          <p:nvPr>
            <p:ph type="sldNum" sz="quarter" idx="10"/>
          </p:nvPr>
        </p:nvSpPr>
        <p:spPr/>
        <p:txBody>
          <a:bodyPr/>
          <a:lstStyle/>
          <a:p>
            <a:fld id="{857602B0-FD2B-4A07-B86B-10A2332AB655}" type="slidenum">
              <a:rPr lang="en-GB" smtClean="0"/>
              <a:t>1</a:t>
            </a:fld>
            <a:endParaRPr lang="en-GB"/>
          </a:p>
        </p:txBody>
      </p:sp>
    </p:spTree>
    <p:extLst>
      <p:ext uri="{BB962C8B-B14F-4D97-AF65-F5344CB8AC3E}">
        <p14:creationId xmlns:p14="http://schemas.microsoft.com/office/powerpoint/2010/main" val="278836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COP26?</a:t>
            </a:r>
          </a:p>
          <a:p>
            <a:endParaRPr lang="en-GB" dirty="0" smtClean="0"/>
          </a:p>
          <a:p>
            <a:r>
              <a:rPr lang="en-GB" dirty="0" smtClean="0"/>
              <a:t>Ask the class what they already know. </a:t>
            </a:r>
          </a:p>
          <a:p>
            <a:r>
              <a:rPr lang="en-GB" b="1" dirty="0" smtClean="0"/>
              <a:t>Q:</a:t>
            </a:r>
            <a:r>
              <a:rPr lang="en-GB" b="1" baseline="0" dirty="0" smtClean="0"/>
              <a:t> Does anyone know anything about COP26 already?</a:t>
            </a:r>
            <a:endParaRPr lang="en-GB" b="1" dirty="0" smtClean="0"/>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11</a:t>
            </a:fld>
            <a:endParaRPr lang="en-GB"/>
          </a:p>
        </p:txBody>
      </p:sp>
    </p:spTree>
    <p:extLst>
      <p:ext uri="{BB962C8B-B14F-4D97-AF65-F5344CB8AC3E}">
        <p14:creationId xmlns:p14="http://schemas.microsoft.com/office/powerpoint/2010/main" val="665975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COP26 is a United Nations Climate Change Conference. It’s a global summit where leaders from countries around the world come together to discuss how they are going to tackle climate change. </a:t>
            </a: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COP stands for Conference of the Parties, and will be attended by counties that signed the United Nations Framework Convention on Climate Change (UNFCCC) – a treaty agreed in 1994. The 2021 meeting will be the 26</a:t>
            </a:r>
            <a:r>
              <a:rPr lang="en-GB" sz="818" kern="1200" baseline="30000" dirty="0" smtClean="0">
                <a:solidFill>
                  <a:schemeClr val="tx1"/>
                </a:solidFill>
                <a:effectLst/>
                <a:latin typeface="+mn-lt"/>
                <a:ea typeface="+mn-ea"/>
                <a:cs typeface="+mn-cs"/>
              </a:rPr>
              <a:t>th</a:t>
            </a:r>
            <a:r>
              <a:rPr lang="en-GB" sz="818" kern="1200" dirty="0" smtClean="0">
                <a:solidFill>
                  <a:schemeClr val="tx1"/>
                </a:solidFill>
                <a:effectLst/>
                <a:latin typeface="+mn-lt"/>
                <a:ea typeface="+mn-ea"/>
                <a:cs typeface="+mn-cs"/>
              </a:rPr>
              <a:t> meeting, which is why it’s called COP26. It will be held between 1-12 November 2021. </a:t>
            </a:r>
          </a:p>
          <a:p>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Objective: to stabilise greenhouse gas concentrations in the atmosphere at a level that would stop dangerous human-caused changes to the climate.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12</a:t>
            </a:fld>
            <a:endParaRPr lang="en-GB"/>
          </a:p>
        </p:txBody>
      </p:sp>
    </p:spTree>
    <p:extLst>
      <p:ext uri="{BB962C8B-B14F-4D97-AF65-F5344CB8AC3E}">
        <p14:creationId xmlns:p14="http://schemas.microsoft.com/office/powerpoint/2010/main" val="336004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kern="1200" dirty="0" smtClean="0">
                <a:solidFill>
                  <a:schemeClr val="tx1"/>
                </a:solidFill>
                <a:effectLst/>
                <a:latin typeface="+mn-lt"/>
                <a:ea typeface="+mn-ea"/>
                <a:cs typeface="+mn-cs"/>
              </a:rPr>
              <a:t>The main topic of this year’s COP will be discussing the Paris Agreement, the agreement that 196 countries signed at COP21 in 2015. </a:t>
            </a:r>
          </a:p>
          <a:p>
            <a:r>
              <a:rPr lang="en-GB" sz="818" kern="1200" dirty="0" smtClean="0">
                <a:solidFill>
                  <a:schemeClr val="tx1"/>
                </a:solidFill>
                <a:effectLst/>
                <a:latin typeface="+mn-lt"/>
                <a:ea typeface="+mn-ea"/>
                <a:cs typeface="+mn-cs"/>
              </a:rPr>
              <a:t>The Paris Agreement says that nations must:</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Reduce the amount of harmful greenhouse gases produced and increase renewable energy types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Keep global temperature increase below 2</a:t>
            </a:r>
            <a:r>
              <a:rPr lang="en-GB" sz="818" kern="1200" dirty="0" smtClean="0">
                <a:solidFill>
                  <a:schemeClr val="tx1"/>
                </a:solidFill>
                <a:effectLst/>
                <a:latin typeface="+mn-lt"/>
                <a:ea typeface="+mn-ea"/>
                <a:cs typeface="+mn-cs"/>
                <a:sym typeface="Symbol" panose="05050102010706020507" pitchFamily="18" charset="2"/>
              </a:rPr>
              <a:t></a:t>
            </a:r>
            <a:r>
              <a:rPr lang="en-GB" sz="818" kern="1200" dirty="0" smtClean="0">
                <a:solidFill>
                  <a:schemeClr val="tx1"/>
                </a:solidFill>
                <a:effectLst/>
                <a:latin typeface="+mn-lt"/>
                <a:ea typeface="+mn-ea"/>
                <a:cs typeface="+mn-cs"/>
              </a:rPr>
              <a:t>C, and try to limit it to 1.5</a:t>
            </a:r>
            <a:r>
              <a:rPr lang="en-GB" sz="818" kern="1200" dirty="0" smtClean="0">
                <a:solidFill>
                  <a:schemeClr val="tx1"/>
                </a:solidFill>
                <a:effectLst/>
                <a:latin typeface="+mn-lt"/>
                <a:ea typeface="+mn-ea"/>
                <a:cs typeface="+mn-cs"/>
                <a:sym typeface="Symbol" panose="05050102010706020507" pitchFamily="18" charset="2"/>
              </a:rPr>
              <a:t></a:t>
            </a:r>
            <a:r>
              <a:rPr lang="en-GB" sz="818" kern="1200" dirty="0" smtClean="0">
                <a:solidFill>
                  <a:schemeClr val="tx1"/>
                </a:solidFill>
                <a:effectLst/>
                <a:latin typeface="+mn-lt"/>
                <a:ea typeface="+mn-ea"/>
                <a:cs typeface="+mn-cs"/>
              </a:rPr>
              <a:t>C.</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Review progress every five years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Spend $100 billion a year in climate finance to help poorer countries by 2020</a:t>
            </a:r>
          </a:p>
          <a:p>
            <a:pPr marL="171450" lvl="0" indent="-171450">
              <a:buFont typeface="Arial" panose="020B0604020202020204" pitchFamily="34" charset="0"/>
              <a:buChar char="•"/>
            </a:pPr>
            <a:endParaRPr lang="en-GB" sz="818" kern="1200" dirty="0" smtClean="0">
              <a:solidFill>
                <a:schemeClr val="tx1"/>
              </a:solidFill>
              <a:effectLst/>
              <a:latin typeface="+mn-lt"/>
              <a:ea typeface="+mn-ea"/>
              <a:cs typeface="+mn-cs"/>
            </a:endParaRPr>
          </a:p>
          <a:p>
            <a:pPr marL="0" lvl="0" indent="0">
              <a:buFont typeface="Arial" panose="020B0604020202020204" pitchFamily="34" charset="0"/>
              <a:buNone/>
            </a:pPr>
            <a:r>
              <a:rPr lang="en-GB" sz="818" kern="1200" dirty="0" smtClean="0">
                <a:solidFill>
                  <a:schemeClr val="tx1"/>
                </a:solidFill>
                <a:effectLst/>
                <a:latin typeface="+mn-lt"/>
                <a:ea typeface="+mn-ea"/>
                <a:cs typeface="+mn-cs"/>
              </a:rPr>
              <a:t>But</a:t>
            </a:r>
            <a:r>
              <a:rPr lang="en-GB" sz="818" kern="1200" baseline="0" dirty="0" smtClean="0">
                <a:solidFill>
                  <a:schemeClr val="tx1"/>
                </a:solidFill>
                <a:effectLst/>
                <a:latin typeface="+mn-lt"/>
                <a:ea typeface="+mn-ea"/>
                <a:cs typeface="+mn-cs"/>
              </a:rPr>
              <a:t> why are greenhouse gases and climate change important?</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13</a:t>
            </a:fld>
            <a:endParaRPr lang="en-GB"/>
          </a:p>
        </p:txBody>
      </p:sp>
    </p:spTree>
    <p:extLst>
      <p:ext uri="{BB962C8B-B14F-4D97-AF65-F5344CB8AC3E}">
        <p14:creationId xmlns:p14="http://schemas.microsoft.com/office/powerpoint/2010/main" val="1615298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14</a:t>
            </a:fld>
            <a:endParaRPr lang="en-GB"/>
          </a:p>
        </p:txBody>
      </p:sp>
    </p:spTree>
    <p:extLst>
      <p:ext uri="{BB962C8B-B14F-4D97-AF65-F5344CB8AC3E}">
        <p14:creationId xmlns:p14="http://schemas.microsoft.com/office/powerpoint/2010/main" val="841863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1" i="0" u="none" strike="noStrike" kern="1200" dirty="0" smtClean="0">
                <a:solidFill>
                  <a:schemeClr val="tx1"/>
                </a:solidFill>
                <a:effectLst/>
                <a:latin typeface="+mn-lt"/>
                <a:ea typeface="+mn-ea"/>
                <a:cs typeface="+mn-cs"/>
              </a:rPr>
              <a:t>Can you match up the categories?</a:t>
            </a:r>
            <a:endParaRPr lang="en-GB" b="0" dirty="0" smtClean="0">
              <a:effectLst/>
            </a:endParaRPr>
          </a:p>
          <a:p>
            <a:endParaRPr lang="en-GB" dirty="0" smtClean="0"/>
          </a:p>
          <a:p>
            <a:r>
              <a:rPr lang="en-GB" b="0" dirty="0" smtClean="0"/>
              <a:t>Bunker</a:t>
            </a:r>
            <a:r>
              <a:rPr lang="en-GB" b="0" baseline="0" dirty="0" smtClean="0"/>
              <a:t> fuels are fuels use by ships. </a:t>
            </a:r>
            <a:endParaRPr lang="en-GB" b="0" dirty="0"/>
          </a:p>
        </p:txBody>
      </p:sp>
      <p:sp>
        <p:nvSpPr>
          <p:cNvPr id="4" name="Slide Number Placeholder 3"/>
          <p:cNvSpPr>
            <a:spLocks noGrp="1"/>
          </p:cNvSpPr>
          <p:nvPr>
            <p:ph type="sldNum" sz="quarter" idx="10"/>
          </p:nvPr>
        </p:nvSpPr>
        <p:spPr/>
        <p:txBody>
          <a:bodyPr/>
          <a:lstStyle/>
          <a:p>
            <a:fld id="{857602B0-FD2B-4A07-B86B-10A2332AB655}" type="slidenum">
              <a:rPr lang="en-GB" smtClean="0"/>
              <a:t>15</a:t>
            </a:fld>
            <a:endParaRPr lang="en-GB"/>
          </a:p>
        </p:txBody>
      </p:sp>
    </p:spTree>
    <p:extLst>
      <p:ext uri="{BB962C8B-B14F-4D97-AF65-F5344CB8AC3E}">
        <p14:creationId xmlns:p14="http://schemas.microsoft.com/office/powerpoint/2010/main" val="416703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a:t>
            </a:r>
            <a:r>
              <a:rPr lang="en-GB" b="1" baseline="0" dirty="0" smtClean="0"/>
              <a:t> many did you get right? Did any surprise you?</a:t>
            </a:r>
            <a:endParaRPr lang="en-GB" b="1" dirty="0"/>
          </a:p>
        </p:txBody>
      </p:sp>
      <p:sp>
        <p:nvSpPr>
          <p:cNvPr id="4" name="Slide Number Placeholder 3"/>
          <p:cNvSpPr>
            <a:spLocks noGrp="1"/>
          </p:cNvSpPr>
          <p:nvPr>
            <p:ph type="sldNum" sz="quarter" idx="10"/>
          </p:nvPr>
        </p:nvSpPr>
        <p:spPr/>
        <p:txBody>
          <a:bodyPr/>
          <a:lstStyle/>
          <a:p>
            <a:fld id="{857602B0-FD2B-4A07-B86B-10A2332AB655}" type="slidenum">
              <a:rPr lang="en-GB" smtClean="0"/>
              <a:t>16</a:t>
            </a:fld>
            <a:endParaRPr lang="en-GB"/>
          </a:p>
        </p:txBody>
      </p:sp>
    </p:spTree>
    <p:extLst>
      <p:ext uri="{BB962C8B-B14F-4D97-AF65-F5344CB8AC3E}">
        <p14:creationId xmlns:p14="http://schemas.microsoft.com/office/powerpoint/2010/main" val="1925937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Can you match up the categories?</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Domestic aviation/shipping is flights and boat which only go between places in the UK. E.g. a flight from London to Edinburgh, or a ferry from Southampton to the Isle of Wight. </a:t>
            </a:r>
            <a:endParaRPr lang="en-GB" b="0" dirty="0" smtClean="0">
              <a:effectLst/>
            </a:endParaRPr>
          </a:p>
          <a:p>
            <a:pPr rtl="0"/>
            <a:r>
              <a:rPr lang="en-GB" b="0" dirty="0" smtClean="0">
                <a:effectLst/>
              </a:rPr>
              <a:t/>
            </a:r>
            <a:br>
              <a:rPr lang="en-GB" b="0" dirty="0" smtClean="0">
                <a:effectLst/>
              </a:rPr>
            </a:br>
            <a:r>
              <a:rPr lang="en-GB" sz="818" b="0" i="0" u="none" strike="noStrike" kern="1200" dirty="0" smtClean="0">
                <a:solidFill>
                  <a:schemeClr val="tx1"/>
                </a:solidFill>
                <a:effectLst/>
                <a:latin typeface="+mn-lt"/>
                <a:ea typeface="+mn-ea"/>
                <a:cs typeface="+mn-cs"/>
              </a:rPr>
              <a:t>HGV = heavy goods vehicle</a:t>
            </a:r>
            <a:endParaRPr lang="en-GB" b="0" dirty="0" smtClean="0">
              <a:effectLst/>
            </a:endParaRPr>
          </a:p>
          <a:p>
            <a:pPr rtl="0"/>
            <a:r>
              <a:rPr lang="en-GB" sz="818" b="0" i="0" u="none" strike="noStrike" kern="1200" dirty="0" smtClean="0">
                <a:solidFill>
                  <a:schemeClr val="tx1"/>
                </a:solidFill>
                <a:effectLst/>
                <a:latin typeface="+mn-lt"/>
                <a:ea typeface="+mn-ea"/>
                <a:cs typeface="+mn-cs"/>
              </a:rPr>
              <a:t>LGV = light goods vehicle</a:t>
            </a:r>
            <a:endParaRPr lang="en-GB" b="0" dirty="0" smtClean="0">
              <a:effectLst/>
            </a:endParaRPr>
          </a:p>
          <a:p>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17</a:t>
            </a:fld>
            <a:endParaRPr lang="en-GB"/>
          </a:p>
        </p:txBody>
      </p:sp>
    </p:spTree>
    <p:extLst>
      <p:ext uri="{BB962C8B-B14F-4D97-AF65-F5344CB8AC3E}">
        <p14:creationId xmlns:p14="http://schemas.microsoft.com/office/powerpoint/2010/main" val="3621639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818" b="1" i="0" u="none" strike="noStrike" kern="1200" dirty="0" smtClean="0">
                <a:solidFill>
                  <a:schemeClr val="tx1"/>
                </a:solidFill>
                <a:effectLst/>
                <a:latin typeface="+mn-lt"/>
                <a:ea typeface="+mn-ea"/>
                <a:cs typeface="+mn-cs"/>
              </a:rPr>
              <a:t>How many did you get right?</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18</a:t>
            </a:fld>
            <a:endParaRPr lang="en-GB"/>
          </a:p>
        </p:txBody>
      </p:sp>
    </p:spTree>
    <p:extLst>
      <p:ext uri="{BB962C8B-B14F-4D97-AF65-F5344CB8AC3E}">
        <p14:creationId xmlns:p14="http://schemas.microsoft.com/office/powerpoint/2010/main" val="3599498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19</a:t>
            </a:fld>
            <a:endParaRPr lang="en-GB"/>
          </a:p>
        </p:txBody>
      </p:sp>
    </p:spTree>
    <p:extLst>
      <p:ext uri="{BB962C8B-B14F-4D97-AF65-F5344CB8AC3E}">
        <p14:creationId xmlns:p14="http://schemas.microsoft.com/office/powerpoint/2010/main" val="411839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smtClean="0"/>
              <a:t>The Scottish</a:t>
            </a:r>
            <a:r>
              <a:rPr lang="en-GB" baseline="0" dirty="0" smtClean="0"/>
              <a:t> Government has committed to reduce emissions by 75% by 2030 (compared with 1990), and to net zero by 2045. </a:t>
            </a:r>
          </a:p>
          <a:p>
            <a:pPr marL="0" indent="0">
              <a:buFont typeface="+mj-lt"/>
              <a:buNone/>
            </a:pPr>
            <a:endParaRPr lang="en-GB" baseline="0" dirty="0" smtClean="0"/>
          </a:p>
          <a:p>
            <a:pPr marL="0" indent="0">
              <a:buFont typeface="+mj-lt"/>
              <a:buNone/>
            </a:pPr>
            <a:r>
              <a:rPr lang="en-GB" b="1" baseline="0" dirty="0" smtClean="0"/>
              <a:t>Q: What does net zero mean?</a:t>
            </a:r>
          </a:p>
          <a:p>
            <a:pPr marL="0" indent="0">
              <a:buFont typeface="+mj-lt"/>
              <a:buNone/>
            </a:pPr>
            <a:r>
              <a:rPr lang="en-GB" baseline="0" dirty="0" smtClean="0"/>
              <a:t>Talk about individual emissions</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20</a:t>
            </a:fld>
            <a:endParaRPr lang="en-GB"/>
          </a:p>
        </p:txBody>
      </p:sp>
    </p:spTree>
    <p:extLst>
      <p:ext uri="{BB962C8B-B14F-4D97-AF65-F5344CB8AC3E}">
        <p14:creationId xmlns:p14="http://schemas.microsoft.com/office/powerpoint/2010/main" val="535602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first</a:t>
            </a:r>
            <a:r>
              <a:rPr lang="en-GB" baseline="0" dirty="0" smtClean="0"/>
              <a:t> of four workshops, through which pupils will develop an understanding of why changing how we live can help tackle climate change, and learn about 20 minute neighbourhoods. </a:t>
            </a:r>
          </a:p>
          <a:p>
            <a:endParaRPr lang="en-GB" baseline="0" dirty="0" smtClean="0"/>
          </a:p>
          <a:p>
            <a:r>
              <a:rPr lang="en-GB" baseline="0" dirty="0" smtClean="0"/>
              <a:t>The four sessions are outlined in the slide:</a:t>
            </a:r>
          </a:p>
          <a:p>
            <a:pPr marL="228600" lvl="0" indent="-228600">
              <a:buFont typeface="+mj-lt"/>
              <a:buAutoNum type="arabicPeriod"/>
            </a:pPr>
            <a:r>
              <a:rPr lang="en-GB" sz="818" kern="1200" dirty="0" smtClean="0">
                <a:solidFill>
                  <a:schemeClr val="tx1"/>
                </a:solidFill>
                <a:effectLst/>
                <a:latin typeface="+mn-lt"/>
                <a:ea typeface="+mn-ea"/>
                <a:cs typeface="+mn-cs"/>
              </a:rPr>
              <a:t>Engage – learn about COP26, how we can create places that are good for the planet and for people</a:t>
            </a:r>
          </a:p>
          <a:p>
            <a:pPr marL="228600" lvl="0" indent="-228600">
              <a:buFont typeface="+mj-lt"/>
              <a:buAutoNum type="arabicPeriod"/>
            </a:pPr>
            <a:r>
              <a:rPr lang="en-GB" sz="818" kern="1200" dirty="0" smtClean="0">
                <a:solidFill>
                  <a:schemeClr val="tx1"/>
                </a:solidFill>
                <a:effectLst/>
                <a:latin typeface="+mn-lt"/>
                <a:ea typeface="+mn-ea"/>
                <a:cs typeface="+mn-cs"/>
              </a:rPr>
              <a:t>Explore – go out and explore your own 20 minute neighbourhood</a:t>
            </a:r>
          </a:p>
          <a:p>
            <a:pPr marL="228600" lvl="0" indent="-228600">
              <a:buFont typeface="+mj-lt"/>
              <a:buAutoNum type="arabicPeriod"/>
            </a:pPr>
            <a:r>
              <a:rPr lang="en-GB" sz="818" kern="1200" dirty="0" smtClean="0">
                <a:solidFill>
                  <a:schemeClr val="tx1"/>
                </a:solidFill>
                <a:effectLst/>
                <a:latin typeface="+mn-lt"/>
                <a:ea typeface="+mn-ea"/>
                <a:cs typeface="+mn-cs"/>
              </a:rPr>
              <a:t>Evaluate – think about how well your neighbourhood measures up; what was good and what could be better</a:t>
            </a:r>
          </a:p>
          <a:p>
            <a:pPr marL="228600" lvl="0" indent="-228600">
              <a:buFont typeface="+mj-lt"/>
              <a:buAutoNum type="arabicPeriod"/>
            </a:pPr>
            <a:r>
              <a:rPr lang="en-GB" sz="818" kern="1200" dirty="0" smtClean="0">
                <a:solidFill>
                  <a:schemeClr val="tx1"/>
                </a:solidFill>
                <a:effectLst/>
                <a:latin typeface="+mn-lt"/>
                <a:ea typeface="+mn-ea"/>
                <a:cs typeface="+mn-cs"/>
              </a:rPr>
              <a:t>Create – design a vision of a 20 minute neighbourhood</a:t>
            </a:r>
          </a:p>
          <a:p>
            <a:pPr marL="228600" lvl="0" indent="-228600">
              <a:buFont typeface="+mj-lt"/>
              <a:buAutoNum type="arabicPeriod"/>
            </a:pP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Overview of this session</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What is COP26, and why is it important?</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Who are Sustrans, and what are we doing about climate change and COP?</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Government transport targets?</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How could the places we live be changed to help make both the planet and people healthier? What is a 20 minute neighbourhood?</a:t>
            </a:r>
          </a:p>
          <a:p>
            <a:pPr marL="171450" lvl="0" indent="-171450">
              <a:buFont typeface="Arial" panose="020B0604020202020204" pitchFamily="34" charset="0"/>
              <a:buChar char="•"/>
            </a:pPr>
            <a:r>
              <a:rPr lang="en-GB" sz="818" kern="1200" dirty="0" smtClean="0">
                <a:solidFill>
                  <a:schemeClr val="tx1"/>
                </a:solidFill>
                <a:effectLst/>
                <a:latin typeface="+mn-lt"/>
                <a:ea typeface="+mn-ea"/>
                <a:cs typeface="+mn-cs"/>
              </a:rPr>
              <a:t>Prepare for the next session – work out where we want to explore in our 20 minute neighbourhood. </a:t>
            </a:r>
          </a:p>
        </p:txBody>
      </p:sp>
      <p:sp>
        <p:nvSpPr>
          <p:cNvPr id="4" name="Slide Number Placeholder 3"/>
          <p:cNvSpPr>
            <a:spLocks noGrp="1"/>
          </p:cNvSpPr>
          <p:nvPr>
            <p:ph type="sldNum" sz="quarter" idx="10"/>
          </p:nvPr>
        </p:nvSpPr>
        <p:spPr/>
        <p:txBody>
          <a:bodyPr/>
          <a:lstStyle/>
          <a:p>
            <a:fld id="{857602B0-FD2B-4A07-B86B-10A2332AB655}" type="slidenum">
              <a:rPr lang="en-GB" smtClean="0"/>
              <a:t>2</a:t>
            </a:fld>
            <a:endParaRPr lang="en-GB"/>
          </a:p>
        </p:txBody>
      </p:sp>
    </p:spTree>
    <p:extLst>
      <p:ext uri="{BB962C8B-B14F-4D97-AF65-F5344CB8AC3E}">
        <p14:creationId xmlns:p14="http://schemas.microsoft.com/office/powerpoint/2010/main" val="200155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kern="1200" dirty="0" smtClean="0">
                <a:solidFill>
                  <a:schemeClr val="tx1"/>
                </a:solidFill>
                <a:effectLst/>
                <a:latin typeface="+mn-lt"/>
                <a:ea typeface="+mn-ea"/>
                <a:cs typeface="+mn-cs"/>
              </a:rPr>
              <a:t>What does this mean for transport?</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By 2030 there will be no more petrol or diesel cars for sale in the UK. Instead, people will only be able to buy electric vehicles. </a:t>
            </a:r>
          </a:p>
          <a:p>
            <a:r>
              <a:rPr lang="en-GB" sz="818" b="1" kern="1200" dirty="0" smtClean="0">
                <a:solidFill>
                  <a:schemeClr val="tx1"/>
                </a:solidFill>
                <a:effectLst/>
                <a:latin typeface="+mn-lt"/>
                <a:ea typeface="+mn-ea"/>
                <a:cs typeface="+mn-cs"/>
              </a:rPr>
              <a:t>Q: Are electric vehicles a solution? </a:t>
            </a: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Think about a busy street, and then imagine</a:t>
            </a:r>
            <a:r>
              <a:rPr lang="en-GB" sz="818" kern="1200" baseline="0" dirty="0" smtClean="0">
                <a:solidFill>
                  <a:schemeClr val="tx1"/>
                </a:solidFill>
                <a:effectLst/>
                <a:latin typeface="+mn-lt"/>
                <a:ea typeface="+mn-ea"/>
                <a:cs typeface="+mn-cs"/>
              </a:rPr>
              <a:t> what it would look like if everyone owned electric cars instead. </a:t>
            </a:r>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They aren’t a solution on their own – although they reduce emissions, they still cause congestion.  </a:t>
            </a: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By 2030 walking and cycling will need</a:t>
            </a:r>
            <a:r>
              <a:rPr lang="en-GB" sz="818" kern="1200" baseline="0" dirty="0" smtClean="0">
                <a:solidFill>
                  <a:schemeClr val="tx1"/>
                </a:solidFill>
                <a:effectLst/>
                <a:latin typeface="+mn-lt"/>
                <a:ea typeface="+mn-ea"/>
                <a:cs typeface="+mn-cs"/>
              </a:rPr>
              <a:t> to </a:t>
            </a:r>
            <a:r>
              <a:rPr lang="en-GB" sz="818" kern="1200" dirty="0" smtClean="0">
                <a:solidFill>
                  <a:schemeClr val="tx1"/>
                </a:solidFill>
                <a:effectLst/>
                <a:latin typeface="+mn-lt"/>
                <a:ea typeface="+mn-ea"/>
                <a:cs typeface="+mn-cs"/>
              </a:rPr>
              <a:t>be the most popular choice for everyday journeys. Scotland will need to invest in more cycle paths, to make sure that people can safely get where they need to go, and there will be more hire bikes, electric bikes, and cargo bikes. </a:t>
            </a:r>
          </a:p>
          <a:p>
            <a:r>
              <a:rPr lang="en-GB" sz="818" kern="1200" dirty="0" smtClean="0">
                <a:solidFill>
                  <a:schemeClr val="tx1"/>
                </a:solidFill>
                <a:effectLst/>
                <a:latin typeface="+mn-lt"/>
                <a:ea typeface="+mn-ea"/>
                <a:cs typeface="+mn-cs"/>
              </a:rPr>
              <a:t> </a:t>
            </a:r>
          </a:p>
          <a:p>
            <a:r>
              <a:rPr lang="en-GB" sz="818" kern="1200" dirty="0" smtClean="0">
                <a:solidFill>
                  <a:schemeClr val="tx1"/>
                </a:solidFill>
                <a:effectLst/>
                <a:latin typeface="+mn-lt"/>
                <a:ea typeface="+mn-ea"/>
                <a:cs typeface="+mn-cs"/>
              </a:rPr>
              <a:t>Scotland will also be introducing more 20 minute neighbourhoods. </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21</a:t>
            </a:fld>
            <a:endParaRPr lang="en-GB"/>
          </a:p>
        </p:txBody>
      </p:sp>
    </p:spTree>
    <p:extLst>
      <p:ext uri="{BB962C8B-B14F-4D97-AF65-F5344CB8AC3E}">
        <p14:creationId xmlns:p14="http://schemas.microsoft.com/office/powerpoint/2010/main" val="55752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22</a:t>
            </a:fld>
            <a:endParaRPr lang="en-GB"/>
          </a:p>
        </p:txBody>
      </p:sp>
    </p:spTree>
    <p:extLst>
      <p:ext uri="{BB962C8B-B14F-4D97-AF65-F5344CB8AC3E}">
        <p14:creationId xmlns:p14="http://schemas.microsoft.com/office/powerpoint/2010/main" val="869213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57602B0-FD2B-4A07-B86B-10A2332AB655}" type="slidenum">
              <a:rPr lang="en-GB" smtClean="0"/>
              <a:t>23</a:t>
            </a:fld>
            <a:endParaRPr lang="en-GB"/>
          </a:p>
        </p:txBody>
      </p:sp>
    </p:spTree>
    <p:extLst>
      <p:ext uri="{BB962C8B-B14F-4D97-AF65-F5344CB8AC3E}">
        <p14:creationId xmlns:p14="http://schemas.microsoft.com/office/powerpoint/2010/main" val="619340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se workshops have been designed by Sustrans, a British walking and cycling charity. </a:t>
            </a:r>
          </a:p>
          <a:p>
            <a:endParaRPr lang="en-GB" baseline="0" dirty="0" smtClean="0"/>
          </a:p>
          <a:p>
            <a:r>
              <a:rPr lang="en-GB" baseline="0" dirty="0" smtClean="0"/>
              <a:t>Their </a:t>
            </a:r>
            <a:r>
              <a:rPr lang="en-GB" sz="818" b="1" i="0" kern="1200" dirty="0" smtClean="0">
                <a:solidFill>
                  <a:schemeClr val="tx1"/>
                </a:solidFill>
                <a:effectLst/>
                <a:latin typeface="+mn-lt"/>
                <a:ea typeface="+mn-ea"/>
                <a:cs typeface="+mn-cs"/>
              </a:rPr>
              <a:t>vision </a:t>
            </a:r>
            <a:r>
              <a:rPr lang="en-GB" sz="818" b="0" i="0" kern="1200" dirty="0" smtClean="0">
                <a:solidFill>
                  <a:schemeClr val="tx1"/>
                </a:solidFill>
                <a:effectLst/>
                <a:latin typeface="+mn-lt"/>
                <a:ea typeface="+mn-ea"/>
                <a:cs typeface="+mn-cs"/>
              </a:rPr>
              <a:t>is a society where the way we travel creates healthier places and happier lives for everyone.</a:t>
            </a:r>
          </a:p>
          <a:p>
            <a:r>
              <a:rPr lang="en-GB" sz="818" b="0" i="0" kern="1200" dirty="0" smtClean="0">
                <a:solidFill>
                  <a:schemeClr val="tx1"/>
                </a:solidFill>
                <a:effectLst/>
                <a:latin typeface="+mn-lt"/>
                <a:ea typeface="+mn-ea"/>
                <a:cs typeface="+mn-cs"/>
              </a:rPr>
              <a:t>Their </a:t>
            </a:r>
            <a:r>
              <a:rPr lang="en-GB" sz="818" b="1" i="0" kern="1200" dirty="0" smtClean="0">
                <a:solidFill>
                  <a:schemeClr val="tx1"/>
                </a:solidFill>
                <a:effectLst/>
                <a:latin typeface="+mn-lt"/>
                <a:ea typeface="+mn-ea"/>
                <a:cs typeface="+mn-cs"/>
              </a:rPr>
              <a:t>mission</a:t>
            </a:r>
            <a:r>
              <a:rPr lang="en-GB" sz="818" b="0" i="0" kern="1200" dirty="0" smtClean="0">
                <a:solidFill>
                  <a:schemeClr val="tx1"/>
                </a:solidFill>
                <a:effectLst/>
                <a:latin typeface="+mn-lt"/>
                <a:ea typeface="+mn-ea"/>
                <a:cs typeface="+mn-cs"/>
              </a:rPr>
              <a:t> is to make it easier for people to walk and cycle. </a:t>
            </a:r>
          </a:p>
          <a:p>
            <a:endParaRPr lang="en-GB" sz="818" b="0" i="0" kern="1200" dirty="0" smtClean="0">
              <a:solidFill>
                <a:schemeClr val="tx1"/>
              </a:solidFill>
              <a:effectLst/>
              <a:latin typeface="+mn-lt"/>
              <a:ea typeface="+mn-ea"/>
              <a:cs typeface="+mn-cs"/>
            </a:endParaRPr>
          </a:p>
          <a:p>
            <a:r>
              <a:rPr lang="en-GB" sz="818" b="0" i="0" kern="1200" dirty="0" smtClean="0">
                <a:solidFill>
                  <a:schemeClr val="tx1"/>
                </a:solidFill>
                <a:effectLst/>
                <a:latin typeface="+mn-lt"/>
                <a:ea typeface="+mn-ea"/>
                <a:cs typeface="+mn-cs"/>
              </a:rPr>
              <a:t>They are concerned about climate change, as</a:t>
            </a:r>
            <a:r>
              <a:rPr lang="en-GB" sz="818" b="0" i="0" kern="1200" baseline="0" dirty="0" smtClean="0">
                <a:solidFill>
                  <a:schemeClr val="tx1"/>
                </a:solidFill>
                <a:effectLst/>
                <a:latin typeface="+mn-lt"/>
                <a:ea typeface="+mn-ea"/>
                <a:cs typeface="+mn-cs"/>
              </a:rPr>
              <a:t> transport emits lot of greenhouse gases. </a:t>
            </a:r>
            <a:endParaRPr lang="en-GB" sz="818"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57602B0-FD2B-4A07-B86B-10A2332AB655}" type="slidenum">
              <a:rPr lang="en-GB" smtClean="0"/>
              <a:t>3</a:t>
            </a:fld>
            <a:endParaRPr lang="en-GB"/>
          </a:p>
        </p:txBody>
      </p:sp>
    </p:spTree>
    <p:extLst>
      <p:ext uri="{BB962C8B-B14F-4D97-AF65-F5344CB8AC3E}">
        <p14:creationId xmlns:p14="http://schemas.microsoft.com/office/powerpoint/2010/main" val="164375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857602B0-FD2B-4A07-B86B-10A2332AB655}" type="slidenum">
              <a:rPr lang="en-GB" smtClean="0"/>
              <a:t>4</a:t>
            </a:fld>
            <a:endParaRPr lang="en-GB"/>
          </a:p>
        </p:txBody>
      </p:sp>
    </p:spTree>
    <p:extLst>
      <p:ext uri="{BB962C8B-B14F-4D97-AF65-F5344CB8AC3E}">
        <p14:creationId xmlns:p14="http://schemas.microsoft.com/office/powerpoint/2010/main" val="1943224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18" b="1" kern="1200" dirty="0" smtClean="0">
                <a:solidFill>
                  <a:schemeClr val="tx1"/>
                </a:solidFill>
                <a:effectLst/>
                <a:latin typeface="+mn-lt"/>
                <a:ea typeface="+mn-ea"/>
                <a:cs typeface="+mn-cs"/>
              </a:rPr>
              <a:t>Q:</a:t>
            </a:r>
            <a:r>
              <a:rPr lang="en-GB" sz="818" b="1" kern="1200" baseline="0" dirty="0" smtClean="0">
                <a:solidFill>
                  <a:schemeClr val="tx1"/>
                </a:solidFill>
                <a:effectLst/>
                <a:latin typeface="+mn-lt"/>
                <a:ea typeface="+mn-ea"/>
                <a:cs typeface="+mn-cs"/>
              </a:rPr>
              <a:t> What is climate change? Can anyone give me a definition?</a:t>
            </a:r>
            <a:endParaRPr lang="en-GB" sz="818" b="1" kern="1200" dirty="0" smtClean="0">
              <a:solidFill>
                <a:schemeClr val="tx1"/>
              </a:solidFill>
              <a:effectLst/>
              <a:latin typeface="+mn-lt"/>
              <a:ea typeface="+mn-ea"/>
              <a:cs typeface="+mn-cs"/>
            </a:endParaRP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Climate change is change that happens to our global climate over a long period of time. </a:t>
            </a: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Weather is something that happens</a:t>
            </a:r>
            <a:r>
              <a:rPr lang="en-GB" sz="818" kern="1200" baseline="0" dirty="0" smtClean="0">
                <a:solidFill>
                  <a:schemeClr val="tx1"/>
                </a:solidFill>
                <a:effectLst/>
                <a:latin typeface="+mn-lt"/>
                <a:ea typeface="+mn-ea"/>
                <a:cs typeface="+mn-cs"/>
              </a:rPr>
              <a:t> day to day – today it might be warm and sunny, but tomorrow could be cold and rainy. </a:t>
            </a:r>
          </a:p>
          <a:p>
            <a:r>
              <a:rPr lang="en-GB" sz="818" kern="1200" baseline="0" dirty="0" smtClean="0">
                <a:solidFill>
                  <a:schemeClr val="tx1"/>
                </a:solidFill>
                <a:effectLst/>
                <a:latin typeface="+mn-lt"/>
                <a:ea typeface="+mn-ea"/>
                <a:cs typeface="+mn-cs"/>
              </a:rPr>
              <a:t>Climate is the average kind of weather places get. In Scotland, our climate could be described as ‘temperate’ – it doesn’t tend to get too cold or too hot, and we don’t usually get droughts or big floods. </a:t>
            </a:r>
            <a:endParaRPr lang="en-GB" sz="818" kern="1200" dirty="0" smtClean="0">
              <a:solidFill>
                <a:schemeClr val="tx1"/>
              </a:solidFill>
              <a:effectLst/>
              <a:latin typeface="+mn-lt"/>
              <a:ea typeface="+mn-ea"/>
              <a:cs typeface="+mn-cs"/>
            </a:endParaRPr>
          </a:p>
          <a:p>
            <a:endParaRPr lang="en-GB" sz="818" kern="1200" dirty="0" smtClean="0">
              <a:solidFill>
                <a:schemeClr val="tx1"/>
              </a:solidFill>
              <a:effectLst/>
              <a:latin typeface="+mn-lt"/>
              <a:ea typeface="+mn-ea"/>
              <a:cs typeface="+mn-cs"/>
            </a:endParaRPr>
          </a:p>
          <a:p>
            <a:r>
              <a:rPr lang="en-GB" sz="818" kern="1200" dirty="0" smtClean="0">
                <a:solidFill>
                  <a:schemeClr val="tx1"/>
                </a:solidFill>
                <a:effectLst/>
                <a:latin typeface="+mn-lt"/>
                <a:ea typeface="+mn-ea"/>
                <a:cs typeface="+mn-cs"/>
              </a:rPr>
              <a:t>Global temperatures have been rising for over a century and accelerating over the past 30 years, with temperatures now the highest on record.</a:t>
            </a:r>
          </a:p>
          <a:p>
            <a:r>
              <a:rPr lang="en-GB" sz="818" kern="1200" dirty="0" smtClean="0">
                <a:solidFill>
                  <a:schemeClr val="tx1"/>
                </a:solidFill>
                <a:effectLst/>
                <a:latin typeface="+mn-lt"/>
                <a:ea typeface="+mn-ea"/>
                <a:cs typeface="+mn-cs"/>
              </a:rPr>
              <a:t>This is affecting weather patterns which impacts people, animals, and plants. People and wildlife often can’t keep up with the changes that are happening to their homes.</a:t>
            </a: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5</a:t>
            </a:fld>
            <a:endParaRPr lang="en-GB"/>
          </a:p>
        </p:txBody>
      </p:sp>
    </p:spTree>
    <p:extLst>
      <p:ext uri="{BB962C8B-B14F-4D97-AF65-F5344CB8AC3E}">
        <p14:creationId xmlns:p14="http://schemas.microsoft.com/office/powerpoint/2010/main" val="17855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23282" rtl="0" eaLnBrk="1" fontAlgn="auto" latinLnBrk="0" hangingPunct="1">
              <a:lnSpc>
                <a:spcPct val="100000"/>
              </a:lnSpc>
              <a:spcBef>
                <a:spcPts val="0"/>
              </a:spcBef>
              <a:spcAft>
                <a:spcPts val="0"/>
              </a:spcAft>
              <a:buClrTx/>
              <a:buSzTx/>
              <a:buFontTx/>
              <a:buNone/>
              <a:tabLst/>
              <a:defRPr/>
            </a:pPr>
            <a:r>
              <a:rPr lang="en-GB" sz="818" b="1" kern="1200" dirty="0" smtClean="0">
                <a:solidFill>
                  <a:schemeClr val="tx1"/>
                </a:solidFill>
                <a:effectLst/>
                <a:latin typeface="+mn-lt"/>
                <a:ea typeface="+mn-ea"/>
                <a:cs typeface="+mn-cs"/>
              </a:rPr>
              <a:t>What causes Climate</a:t>
            </a:r>
            <a:r>
              <a:rPr lang="en-GB" sz="818" b="1" kern="1200" baseline="0" dirty="0" smtClean="0">
                <a:solidFill>
                  <a:schemeClr val="tx1"/>
                </a:solidFill>
                <a:effectLst/>
                <a:latin typeface="+mn-lt"/>
                <a:ea typeface="+mn-ea"/>
                <a:cs typeface="+mn-cs"/>
              </a:rPr>
              <a:t> Change?</a:t>
            </a:r>
            <a:endParaRPr lang="en-GB" sz="818" b="1"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Modern</a:t>
            </a:r>
            <a:r>
              <a:rPr lang="en-GB" sz="818" kern="1200" baseline="0" dirty="0" smtClean="0">
                <a:solidFill>
                  <a:schemeClr val="tx1"/>
                </a:solidFill>
                <a:effectLst/>
                <a:latin typeface="+mn-lt"/>
                <a:ea typeface="+mn-ea"/>
                <a:cs typeface="+mn-cs"/>
              </a:rPr>
              <a:t> climate change is caused by human activity, which is releasing greenhouse gases into the atmosphere.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baseline="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These gases are carbon dioxide, surface level ozone, water vapour, methane, nitrous gases, and CFCs</a:t>
            </a:r>
            <a:r>
              <a:rPr lang="en-GB" sz="818" kern="1200" baseline="0" dirty="0" smtClean="0">
                <a:solidFill>
                  <a:schemeClr val="tx1"/>
                </a:solidFill>
                <a:effectLst/>
                <a:latin typeface="+mn-lt"/>
                <a:ea typeface="+mn-ea"/>
                <a:cs typeface="+mn-cs"/>
              </a:rPr>
              <a:t> (</a:t>
            </a:r>
            <a:r>
              <a:rPr lang="en-GB" sz="818" b="0" i="0" kern="1200" dirty="0" smtClean="0">
                <a:solidFill>
                  <a:schemeClr val="tx1"/>
                </a:solidFill>
                <a:effectLst/>
                <a:latin typeface="+mn-lt"/>
                <a:ea typeface="+mn-ea"/>
                <a:cs typeface="+mn-cs"/>
              </a:rPr>
              <a:t>Chlorofluorocarbons</a:t>
            </a:r>
            <a:r>
              <a:rPr lang="en-GB" sz="818" kern="1200" baseline="0" dirty="0" smtClean="0">
                <a:solidFill>
                  <a:schemeClr val="tx1"/>
                </a:solidFill>
                <a:effectLst/>
                <a:latin typeface="+mn-lt"/>
                <a:ea typeface="+mn-ea"/>
                <a:cs typeface="+mn-cs"/>
              </a:rPr>
              <a:t>).</a:t>
            </a: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 biggest contributor to the warming effect is carbon dioxide, which is released by burning fossil fuels for energy, farming, and destroying forests.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These emissions are causing the greenhouse effect – trapping heat and making the Earth warmer to an extent that can’t be explained by natural factors alone. </a:t>
            </a:r>
          </a:p>
          <a:p>
            <a:pPr marL="0" marR="0" lvl="0" indent="0" algn="l" defTabSz="623282" rtl="0" eaLnBrk="1" fontAlgn="auto" latinLnBrk="0" hangingPunct="1">
              <a:lnSpc>
                <a:spcPct val="100000"/>
              </a:lnSpc>
              <a:spcBef>
                <a:spcPts val="0"/>
              </a:spcBef>
              <a:spcAft>
                <a:spcPts val="0"/>
              </a:spcAft>
              <a:buClrTx/>
              <a:buSzTx/>
              <a:buFontTx/>
              <a:buNone/>
              <a:tabLst/>
              <a:defRPr/>
            </a:pPr>
            <a:endParaRPr lang="en-GB" sz="818" kern="1200" dirty="0" smtClean="0">
              <a:solidFill>
                <a:schemeClr val="tx1"/>
              </a:solidFill>
              <a:effectLst/>
              <a:latin typeface="+mn-lt"/>
              <a:ea typeface="+mn-ea"/>
              <a:cs typeface="+mn-cs"/>
            </a:endParaRPr>
          </a:p>
          <a:p>
            <a:pPr marL="0" marR="0" lvl="0" indent="0" algn="l" defTabSz="623282" rtl="0" eaLnBrk="1" fontAlgn="auto" latinLnBrk="0" hangingPunct="1">
              <a:lnSpc>
                <a:spcPct val="100000"/>
              </a:lnSpc>
              <a:spcBef>
                <a:spcPts val="0"/>
              </a:spcBef>
              <a:spcAft>
                <a:spcPts val="0"/>
              </a:spcAft>
              <a:buClrTx/>
              <a:buSzTx/>
              <a:buFontTx/>
              <a:buNone/>
              <a:tabLst/>
              <a:defRPr/>
            </a:pPr>
            <a:r>
              <a:rPr lang="en-GB" sz="818" kern="1200" dirty="0" smtClean="0">
                <a:solidFill>
                  <a:schemeClr val="tx1"/>
                </a:solidFill>
                <a:effectLst/>
                <a:latin typeface="+mn-lt"/>
                <a:ea typeface="+mn-ea"/>
                <a:cs typeface="+mn-cs"/>
              </a:rPr>
              <a:t>In the past (millions</a:t>
            </a:r>
            <a:r>
              <a:rPr lang="en-GB" sz="818" kern="1200" baseline="0" dirty="0" smtClean="0">
                <a:solidFill>
                  <a:schemeClr val="tx1"/>
                </a:solidFill>
                <a:effectLst/>
                <a:latin typeface="+mn-lt"/>
                <a:ea typeface="+mn-ea"/>
                <a:cs typeface="+mn-cs"/>
              </a:rPr>
              <a:t> of years) the climate has changed due to natural forces, such as volcanic eruption or fluctuation in the sun’s activity. However, the difference now is that the amount of greenhouse gases in the atmosphere is much higher than ever recorded, and is still rapidly rising due to human emissions. </a:t>
            </a:r>
            <a:endParaRPr lang="en-GB" sz="818"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6</a:t>
            </a:fld>
            <a:endParaRPr lang="en-GB"/>
          </a:p>
        </p:txBody>
      </p:sp>
    </p:spTree>
    <p:extLst>
      <p:ext uri="{BB962C8B-B14F-4D97-AF65-F5344CB8AC3E}">
        <p14:creationId xmlns:p14="http://schemas.microsoft.com/office/powerpoint/2010/main" val="2169131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7</a:t>
            </a:fld>
            <a:endParaRPr lang="en-GB"/>
          </a:p>
        </p:txBody>
      </p:sp>
    </p:spTree>
    <p:extLst>
      <p:ext uri="{BB962C8B-B14F-4D97-AF65-F5344CB8AC3E}">
        <p14:creationId xmlns:p14="http://schemas.microsoft.com/office/powerpoint/2010/main" val="1450070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group/pairs</a:t>
            </a:r>
            <a:r>
              <a:rPr lang="en-GB" baseline="0" dirty="0" smtClean="0"/>
              <a:t> (or as a class) make a mind map of the impacts of climate change</a:t>
            </a:r>
          </a:p>
          <a:p>
            <a:endParaRPr lang="en-GB" baseline="0" dirty="0" smtClean="0"/>
          </a:p>
          <a:p>
            <a:pPr marL="171450" indent="-171450">
              <a:buFont typeface="Arial" panose="020B0604020202020204" pitchFamily="34" charset="0"/>
              <a:buChar char="•"/>
            </a:pPr>
            <a:r>
              <a:rPr lang="en-GB" baseline="0" dirty="0" smtClean="0"/>
              <a:t>Changes to the ocean – ocean acidification, warming ocean temperatures – coral bleaching, loss of fish species – people who eat lots of fish will struggle to find food</a:t>
            </a:r>
          </a:p>
          <a:p>
            <a:pPr marL="171450" indent="-171450">
              <a:buFont typeface="Arial" panose="020B0604020202020204" pitchFamily="34" charset="0"/>
              <a:buChar char="•"/>
            </a:pPr>
            <a:r>
              <a:rPr lang="en-GB" baseline="0" dirty="0" smtClean="0"/>
              <a:t>Melting of ice caps/sheets/glaciers – sea level rise, changing of water cycle – low lying nations and areas will be flooded, people who rely on meltwater for drinking water will be impacted, animals will lose their habitats</a:t>
            </a:r>
          </a:p>
          <a:p>
            <a:pPr marL="171450" indent="-171450">
              <a:buFont typeface="Arial" panose="020B0604020202020204" pitchFamily="34" charset="0"/>
              <a:buChar char="•"/>
            </a:pPr>
            <a:r>
              <a:rPr lang="en-GB" baseline="0" dirty="0" smtClean="0"/>
              <a:t>More extreme weather events (hurricanes, flood, drought etc.) – people and animals will struggle to deal with more extreme conditions</a:t>
            </a:r>
          </a:p>
          <a:p>
            <a:pPr marL="171450" indent="-171450">
              <a:buFont typeface="Arial" panose="020B0604020202020204" pitchFamily="34" charset="0"/>
              <a:buChar char="•"/>
            </a:pPr>
            <a:r>
              <a:rPr lang="en-GB" baseline="0" dirty="0" smtClean="0"/>
              <a:t>Changing weather patterns – seasons and average temperatures will change – habitats will be destroyed (vegetation and animals are not adapted and will die/migrate) – people will have to adjust their lives, agriculture and food supply will be impacted</a:t>
            </a:r>
          </a:p>
          <a:p>
            <a:pPr marL="171450" indent="-171450">
              <a:buFont typeface="Arial" panose="020B0604020202020204" pitchFamily="34" charset="0"/>
              <a:buChar char="•"/>
            </a:pPr>
            <a:r>
              <a:rPr lang="en-GB" baseline="0" dirty="0" smtClean="0"/>
              <a:t>Warmer temperatures – species will migrate – disease carrying species may travel further north e.g. mosquitos </a:t>
            </a:r>
          </a:p>
        </p:txBody>
      </p:sp>
      <p:sp>
        <p:nvSpPr>
          <p:cNvPr id="4" name="Slide Number Placeholder 3"/>
          <p:cNvSpPr>
            <a:spLocks noGrp="1"/>
          </p:cNvSpPr>
          <p:nvPr>
            <p:ph type="sldNum" sz="quarter" idx="10"/>
          </p:nvPr>
        </p:nvSpPr>
        <p:spPr/>
        <p:txBody>
          <a:bodyPr/>
          <a:lstStyle/>
          <a:p>
            <a:fld id="{857602B0-FD2B-4A07-B86B-10A2332AB655}" type="slidenum">
              <a:rPr lang="en-GB" smtClean="0"/>
              <a:t>9</a:t>
            </a:fld>
            <a:endParaRPr lang="en-GB"/>
          </a:p>
        </p:txBody>
      </p:sp>
    </p:spTree>
    <p:extLst>
      <p:ext uri="{BB962C8B-B14F-4D97-AF65-F5344CB8AC3E}">
        <p14:creationId xmlns:p14="http://schemas.microsoft.com/office/powerpoint/2010/main" val="1748944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r>
              <a:rPr lang="en-GB" baseline="0" dirty="0" smtClean="0"/>
              <a:t> around the school strikes. </a:t>
            </a:r>
          </a:p>
          <a:p>
            <a:r>
              <a:rPr lang="en-GB" baseline="0" dirty="0" smtClean="0"/>
              <a:t>Why were young people striking? Did any of you strike? Why/why not? What are they trying to achieve?</a:t>
            </a:r>
            <a:endParaRPr lang="en-GB" dirty="0"/>
          </a:p>
        </p:txBody>
      </p:sp>
      <p:sp>
        <p:nvSpPr>
          <p:cNvPr id="4" name="Slide Number Placeholder 3"/>
          <p:cNvSpPr>
            <a:spLocks noGrp="1"/>
          </p:cNvSpPr>
          <p:nvPr>
            <p:ph type="sldNum" sz="quarter" idx="10"/>
          </p:nvPr>
        </p:nvSpPr>
        <p:spPr/>
        <p:txBody>
          <a:bodyPr/>
          <a:lstStyle/>
          <a:p>
            <a:fld id="{857602B0-FD2B-4A07-B86B-10A2332AB655}" type="slidenum">
              <a:rPr lang="en-GB" smtClean="0"/>
              <a:t>10</a:t>
            </a:fld>
            <a:endParaRPr lang="en-GB"/>
          </a:p>
        </p:txBody>
      </p:sp>
    </p:spTree>
    <p:extLst>
      <p:ext uri="{BB962C8B-B14F-4D97-AF65-F5344CB8AC3E}">
        <p14:creationId xmlns:p14="http://schemas.microsoft.com/office/powerpoint/2010/main" val="32092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hoto Title Slide - Style On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0"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2"/>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4">
            <a:extLst>
              <a:ext uri="{FF2B5EF4-FFF2-40B4-BE49-F238E27FC236}">
                <a16:creationId xmlns="" xmlns:a16="http://schemas.microsoft.com/office/drawing/2014/main" id="{417B70D6-EBB2-4AC7-BC7A-C4AAF0E2D870}"/>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7" name="Text Placeholder 6">
            <a:extLst>
              <a:ext uri="{FF2B5EF4-FFF2-40B4-BE49-F238E27FC236}">
                <a16:creationId xmlns="" xmlns:a16="http://schemas.microsoft.com/office/drawing/2014/main" id="{28FECC0D-3B81-4BFB-83D8-C5A4A2D93AB2}"/>
              </a:ext>
            </a:extLst>
          </p:cNvPr>
          <p:cNvSpPr>
            <a:spLocks noGrp="1"/>
          </p:cNvSpPr>
          <p:nvPr>
            <p:ph type="body" sz="quarter" idx="11"/>
          </p:nvPr>
        </p:nvSpPr>
        <p:spPr>
          <a:xfrm>
            <a:off x="792000" y="1295999"/>
            <a:ext cx="4716103"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Picture Placeholder 3">
            <a:extLst>
              <a:ext uri="{FF2B5EF4-FFF2-40B4-BE49-F238E27FC236}">
                <a16:creationId xmlns="" xmlns:a16="http://schemas.microsoft.com/office/drawing/2014/main" id="{F34AB4BF-3AE7-47AE-801A-13332C297EF7}"/>
              </a:ext>
            </a:extLst>
          </p:cNvPr>
          <p:cNvSpPr>
            <a:spLocks noGrp="1"/>
          </p:cNvSpPr>
          <p:nvPr>
            <p:ph type="pic" sz="quarter" idx="13"/>
          </p:nvPr>
        </p:nvSpPr>
        <p:spPr>
          <a:xfrm>
            <a:off x="5796136" y="1295400"/>
            <a:ext cx="2952577" cy="268890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0"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2" name="Picture 11">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41264553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4" name="Table Placeholder 3">
            <a:extLst>
              <a:ext uri="{FF2B5EF4-FFF2-40B4-BE49-F238E27FC236}">
                <a16:creationId xmlns="" xmlns:a16="http://schemas.microsoft.com/office/drawing/2014/main" id="{3EF331FA-3290-4F13-B48A-6B4BA15FA35C}"/>
              </a:ext>
            </a:extLst>
          </p:cNvPr>
          <p:cNvSpPr>
            <a:spLocks noGrp="1"/>
          </p:cNvSpPr>
          <p:nvPr>
            <p:ph type="tbl" sz="quarter" idx="13"/>
          </p:nvPr>
        </p:nvSpPr>
        <p:spPr>
          <a:xfrm>
            <a:off x="792163" y="1295400"/>
            <a:ext cx="7955837" cy="2932113"/>
          </a:xfrm>
          <a:prstGeom prst="rect">
            <a:avLst/>
          </a:prstGeom>
        </p:spPr>
        <p:txBody>
          <a:bodyPr lIns="0" tIns="0" rIns="0" bIns="0"/>
          <a:lstStyle>
            <a:lvl1pPr marL="0" indent="0">
              <a:buNone/>
              <a:defRPr sz="1600"/>
            </a:lvl1pPr>
          </a:lstStyle>
          <a:p>
            <a:r>
              <a:rPr lang="en-US" noProof="0" smtClean="0"/>
              <a:t>Click icon to add table</a:t>
            </a:r>
            <a:endParaRPr lang="en-GB" noProof="0" dirty="0"/>
          </a:p>
        </p:txBody>
      </p:sp>
      <p:sp>
        <p:nvSpPr>
          <p:cNvPr id="11" name="Text Placeholder 4">
            <a:extLst>
              <a:ext uri="{FF2B5EF4-FFF2-40B4-BE49-F238E27FC236}">
                <a16:creationId xmlns="" xmlns:a16="http://schemas.microsoft.com/office/drawing/2014/main" id="{0D1D2505-7FB8-49CC-9369-0D5426E8CCD9}"/>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867258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Text Placeholder 4">
            <a:extLst>
              <a:ext uri="{FF2B5EF4-FFF2-40B4-BE49-F238E27FC236}">
                <a16:creationId xmlns="" xmlns:a16="http://schemas.microsoft.com/office/drawing/2014/main" id="{8CE3D723-BCE7-4BD8-9335-C4B6096DC096}"/>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12" name="Picture 11">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66788826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with Photo">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4716103" cy="2931513"/>
          </a:xfrm>
          <a:prstGeom prst="rect">
            <a:avLst/>
          </a:prstGeom>
        </p:spPr>
        <p:txBody>
          <a:bodyPr lIns="0" tIns="0" rIns="0" bIns="0"/>
          <a:lstStyle>
            <a:lvl1pPr marL="285750" indent="-285750">
              <a:lnSpc>
                <a:spcPct val="100000"/>
              </a:lnSpc>
              <a:spcBef>
                <a:spcPts val="0"/>
              </a:spcBef>
              <a:spcAft>
                <a:spcPts val="1200"/>
              </a:spcAft>
              <a:buClr>
                <a:schemeClr val="accent2"/>
              </a:buClr>
              <a:buFont typeface="Arial Black" panose="020B0A04020102020204" pitchFamily="34" charset="0"/>
              <a:buChar char="–"/>
              <a:defRPr sz="1700" b="1"/>
            </a:lvl1pPr>
            <a:lvl2pPr marL="441290" indent="-285750">
              <a:lnSpc>
                <a:spcPct val="100000"/>
              </a:lnSpc>
              <a:spcBef>
                <a:spcPts val="0"/>
              </a:spcBef>
              <a:spcAft>
                <a:spcPts val="1200"/>
              </a:spcAft>
              <a:buClr>
                <a:schemeClr val="accent2"/>
              </a:buClr>
              <a:buFont typeface="Arial Black" panose="020B0A04020102020204" pitchFamily="34" charset="0"/>
              <a:buChar char="–"/>
              <a:defRPr sz="1700" b="1"/>
            </a:lvl2pPr>
            <a:lvl3pPr marL="596829" indent="-285750">
              <a:lnSpc>
                <a:spcPct val="100000"/>
              </a:lnSpc>
              <a:spcBef>
                <a:spcPts val="0"/>
              </a:spcBef>
              <a:spcAft>
                <a:spcPts val="1200"/>
              </a:spcAft>
              <a:buClr>
                <a:schemeClr val="accent2"/>
              </a:buClr>
              <a:buFont typeface="Arial Black" panose="020B0A04020102020204" pitchFamily="34" charset="0"/>
              <a:buChar char="–"/>
              <a:defRPr sz="1700" b="1"/>
            </a:lvl3pPr>
            <a:lvl4pPr marL="752368" indent="-285750">
              <a:lnSpc>
                <a:spcPct val="100000"/>
              </a:lnSpc>
              <a:spcBef>
                <a:spcPts val="0"/>
              </a:spcBef>
              <a:spcAft>
                <a:spcPts val="1200"/>
              </a:spcAft>
              <a:buClr>
                <a:schemeClr val="accent2"/>
              </a:buClr>
              <a:buFont typeface="Arial Black" panose="020B0A04020102020204" pitchFamily="34" charset="0"/>
              <a:buChar char="–"/>
              <a:defRPr sz="1700" b="1"/>
            </a:lvl4pPr>
            <a:lvl5pPr marL="907907" indent="-285750">
              <a:lnSpc>
                <a:spcPct val="100000"/>
              </a:lnSpc>
              <a:spcBef>
                <a:spcPts val="0"/>
              </a:spcBef>
              <a:spcAft>
                <a:spcPts val="1200"/>
              </a:spcAft>
              <a:buClr>
                <a:schemeClr val="accent2"/>
              </a:buClr>
              <a:buFont typeface="Arial Black" panose="020B0A04020102020204" pitchFamily="34" charset="0"/>
              <a:buChar char="–"/>
              <a:defRPr sz="1700" b="1"/>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Picture Placeholder 3">
            <a:extLst>
              <a:ext uri="{FF2B5EF4-FFF2-40B4-BE49-F238E27FC236}">
                <a16:creationId xmlns="" xmlns:a16="http://schemas.microsoft.com/office/drawing/2014/main" id="{B8DC942F-021B-40FB-A4FC-0CE3F9400ED3}"/>
              </a:ext>
            </a:extLst>
          </p:cNvPr>
          <p:cNvSpPr>
            <a:spLocks noGrp="1"/>
          </p:cNvSpPr>
          <p:nvPr>
            <p:ph type="pic" sz="quarter" idx="13"/>
          </p:nvPr>
        </p:nvSpPr>
        <p:spPr>
          <a:xfrm>
            <a:off x="5796136" y="1295401"/>
            <a:ext cx="2952577" cy="2804131"/>
          </a:xfrm>
          <a:prstGeom prst="rect">
            <a:avLst/>
          </a:prstGeom>
        </p:spPr>
        <p:txBody>
          <a:bodyPr/>
          <a:lstStyle>
            <a:lvl1pPr marL="0" indent="0">
              <a:buNone/>
              <a:defRPr/>
            </a:lvl1pPr>
          </a:lstStyle>
          <a:p>
            <a:r>
              <a:rPr lang="en-US" noProof="0" smtClean="0"/>
              <a:t>Click icon to add picture</a:t>
            </a: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5"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796136" y="4166343"/>
            <a:ext cx="2951864"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23889642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6" name="TextBox 5">
            <a:extLst>
              <a:ext uri="{FF2B5EF4-FFF2-40B4-BE49-F238E27FC236}">
                <a16:creationId xmlns="" xmlns:a16="http://schemas.microsoft.com/office/drawing/2014/main" id="{3A091805-907E-411F-8F67-405448922C9C}"/>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6120000"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611999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pic>
        <p:nvPicPr>
          <p:cNvPr id="11" name="Picture 10">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65050761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01920262-CD62-4982-8CC2-38CB0D2F19F2}"/>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 Placeholder 8">
            <a:extLst>
              <a:ext uri="{FF2B5EF4-FFF2-40B4-BE49-F238E27FC236}">
                <a16:creationId xmlns="" xmlns:a16="http://schemas.microsoft.com/office/drawing/2014/main" id="{21ADB2AF-D221-4E35-AF73-D72B6F1B58F5}"/>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8" name="Text Placeholder 7">
            <a:extLst>
              <a:ext uri="{FF2B5EF4-FFF2-40B4-BE49-F238E27FC236}">
                <a16:creationId xmlns="" xmlns:a16="http://schemas.microsoft.com/office/drawing/2014/main" id="{48A7D6D6-31D4-46DA-8A7F-3429B1F3BE5D}"/>
              </a:ext>
            </a:extLst>
          </p:cNvPr>
          <p:cNvSpPr>
            <a:spLocks noGrp="1"/>
          </p:cNvSpPr>
          <p:nvPr>
            <p:ph type="body" sz="quarter" idx="13" hasCustomPrompt="1"/>
          </p:nvPr>
        </p:nvSpPr>
        <p:spPr>
          <a:xfrm>
            <a:off x="791999" y="1295998"/>
            <a:ext cx="4932129" cy="1131735"/>
          </a:xfrm>
          <a:prstGeom prst="rect">
            <a:avLst/>
          </a:prstGeom>
        </p:spPr>
        <p:txBody>
          <a:bodyPr lIns="0" tIns="0" rIns="0" bIns="0" anchor="b" anchorCtr="0"/>
          <a:lstStyle>
            <a:lvl1pPr marL="0" indent="0">
              <a:lnSpc>
                <a:spcPct val="100000"/>
              </a:lnSpc>
              <a:spcBef>
                <a:spcPts val="0"/>
              </a:spcBef>
              <a:buNone/>
              <a:defRPr sz="4000" b="1">
                <a:solidFill>
                  <a:schemeClr val="accent3"/>
                </a:solidFill>
                <a:latin typeface="+mj-lt"/>
              </a:defRPr>
            </a:lvl1pPr>
            <a:lvl2pPr marL="155540" indent="0">
              <a:buNone/>
              <a:defRPr sz="4000" b="1">
                <a:solidFill>
                  <a:schemeClr val="accent3"/>
                </a:solidFill>
                <a:latin typeface="+mj-lt"/>
              </a:defRPr>
            </a:lvl2pPr>
            <a:lvl3pPr marL="311079" indent="0">
              <a:buNone/>
              <a:defRPr sz="4000" b="1">
                <a:solidFill>
                  <a:schemeClr val="accent3"/>
                </a:solidFill>
                <a:latin typeface="+mj-lt"/>
              </a:defRPr>
            </a:lvl3pPr>
            <a:lvl4pPr marL="466618" indent="0">
              <a:buNone/>
              <a:defRPr sz="4000" b="1">
                <a:solidFill>
                  <a:schemeClr val="accent3"/>
                </a:solidFill>
                <a:latin typeface="+mj-lt"/>
              </a:defRPr>
            </a:lvl4pPr>
            <a:lvl5pPr marL="622157" indent="0">
              <a:buNone/>
              <a:defRPr sz="4000" b="1">
                <a:solidFill>
                  <a:schemeClr val="accent3"/>
                </a:solidFill>
                <a:latin typeface="+mj-lt"/>
              </a:defRPr>
            </a:lvl5pPr>
          </a:lstStyle>
          <a:p>
            <a:pPr lvl="0"/>
            <a:r>
              <a:rPr lang="en-GB" noProof="0" dirty="0" smtClean="0"/>
              <a:t>Divider slide title over two lines at most</a:t>
            </a:r>
            <a:endParaRPr lang="en-GB" noProof="0" dirty="0"/>
          </a:p>
        </p:txBody>
      </p:sp>
      <p:sp>
        <p:nvSpPr>
          <p:cNvPr id="9" name="Text Placeholder 4">
            <a:extLst>
              <a:ext uri="{FF2B5EF4-FFF2-40B4-BE49-F238E27FC236}">
                <a16:creationId xmlns="" xmlns:a16="http://schemas.microsoft.com/office/drawing/2014/main" id="{DF9C5557-11E1-4ADD-809B-6D3924A94B32}"/>
              </a:ext>
            </a:extLst>
          </p:cNvPr>
          <p:cNvSpPr>
            <a:spLocks noGrp="1"/>
          </p:cNvSpPr>
          <p:nvPr>
            <p:ph type="body" sz="quarter" idx="10" hasCustomPrompt="1"/>
          </p:nvPr>
        </p:nvSpPr>
        <p:spPr>
          <a:xfrm>
            <a:off x="791999" y="2808000"/>
            <a:ext cx="4932129" cy="779970"/>
          </a:xfrm>
          <a:prstGeom prst="rect">
            <a:avLst/>
          </a:prstGeom>
        </p:spPr>
        <p:txBody>
          <a:bodyPr lIns="0" tIns="0" rIns="0" bIns="0"/>
          <a:lstStyle>
            <a:lvl1pPr marL="0" indent="0">
              <a:lnSpc>
                <a:spcPct val="100000"/>
              </a:lnSpc>
              <a:buNone/>
              <a:defRPr sz="18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Subtitle over three lines at most.</a:t>
            </a:r>
            <a:endParaRPr lang="en-GB" noProof="0" dirty="0"/>
          </a:p>
        </p:txBody>
      </p:sp>
      <p:sp>
        <p:nvSpPr>
          <p:cNvPr id="11" name="Picture Placeholder 3">
            <a:extLst>
              <a:ext uri="{FF2B5EF4-FFF2-40B4-BE49-F238E27FC236}">
                <a16:creationId xmlns="" xmlns:a16="http://schemas.microsoft.com/office/drawing/2014/main" id="{B8DC942F-021B-40FB-A4FC-0CE3F9400ED3}"/>
              </a:ext>
            </a:extLst>
          </p:cNvPr>
          <p:cNvSpPr>
            <a:spLocks noGrp="1"/>
          </p:cNvSpPr>
          <p:nvPr>
            <p:ph type="pic" sz="quarter" idx="14"/>
          </p:nvPr>
        </p:nvSpPr>
        <p:spPr>
          <a:xfrm>
            <a:off x="5864455" y="3869"/>
            <a:ext cx="3279545" cy="5139631"/>
          </a:xfrm>
          <a:prstGeom prst="rect">
            <a:avLst/>
          </a:prstGeom>
        </p:spPr>
        <p:txBody>
          <a:bodyPr/>
          <a:lstStyle>
            <a:lvl1pPr marL="0" indent="0">
              <a:buNone/>
              <a:defRPr/>
            </a:lvl1pPr>
          </a:lstStyle>
          <a:p>
            <a:r>
              <a:rPr lang="en-US" noProof="0" smtClean="0"/>
              <a:t>Click icon to add picture</a:t>
            </a:r>
            <a:endParaRPr lang="en-GB" noProof="0" dirty="0"/>
          </a:p>
        </p:txBody>
      </p:sp>
    </p:spTree>
    <p:extLst>
      <p:ext uri="{BB962C8B-B14F-4D97-AF65-F5344CB8AC3E}">
        <p14:creationId xmlns:p14="http://schemas.microsoft.com/office/powerpoint/2010/main" val="147071009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Picture Placeholder 3">
            <a:extLst>
              <a:ext uri="{FF2B5EF4-FFF2-40B4-BE49-F238E27FC236}">
                <a16:creationId xmlns="" xmlns:a16="http://schemas.microsoft.com/office/drawing/2014/main" id="{C6E3CC65-D2CF-45E2-9521-2DE20E27DC51}"/>
              </a:ext>
            </a:extLst>
          </p:cNvPr>
          <p:cNvSpPr>
            <a:spLocks noGrp="1"/>
          </p:cNvSpPr>
          <p:nvPr>
            <p:ph type="pic" sz="quarter" idx="13"/>
          </p:nvPr>
        </p:nvSpPr>
        <p:spPr>
          <a:xfrm>
            <a:off x="5292000" y="1511845"/>
            <a:ext cx="3456000" cy="2577440"/>
          </a:xfrm>
          <a:prstGeom prst="rect">
            <a:avLst/>
          </a:prstGeom>
        </p:spPr>
        <p:txBody>
          <a:bodyPr/>
          <a:lstStyle>
            <a:lvl1pPr marL="0" indent="0">
              <a:buNone/>
              <a:defRPr/>
            </a:lvl1pPr>
          </a:lstStyle>
          <a:p>
            <a:r>
              <a:rPr lang="en-US" noProof="0" smtClean="0"/>
              <a:t>Click icon to add picture</a:t>
            </a:r>
            <a:endParaRPr lang="en-GB" noProof="0" dirty="0"/>
          </a:p>
        </p:txBody>
      </p: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792001" y="1511300"/>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p:nvPr>
        </p:nvSpPr>
        <p:spPr>
          <a:xfrm>
            <a:off x="792001" y="3023464"/>
            <a:ext cx="4284056" cy="1420494"/>
          </a:xfrm>
          <a:prstGeom prst="rect">
            <a:avLst/>
          </a:prstGeom>
        </p:spPr>
        <p:txBody>
          <a:bodyPr lIns="0" tIns="0" rIns="0" bIns="0"/>
          <a:lstStyle>
            <a:lvl1pPr marL="0" indent="0">
              <a:lnSpc>
                <a:spcPct val="100000"/>
              </a:lnSpc>
              <a:spcBef>
                <a:spcPts val="0"/>
              </a:spcBef>
              <a:spcAft>
                <a:spcPts val="1200"/>
              </a:spcAft>
              <a:buNone/>
              <a:defRPr sz="1400"/>
            </a:lvl1pPr>
            <a:lvl2pPr marL="155540" indent="0">
              <a:lnSpc>
                <a:spcPct val="100000"/>
              </a:lnSpc>
              <a:spcBef>
                <a:spcPts val="0"/>
              </a:spcBef>
              <a:spcAft>
                <a:spcPts val="1200"/>
              </a:spcAft>
              <a:buNone/>
              <a:defRPr sz="1400"/>
            </a:lvl2pPr>
            <a:lvl3pPr marL="311079" indent="0">
              <a:lnSpc>
                <a:spcPct val="100000"/>
              </a:lnSpc>
              <a:spcBef>
                <a:spcPts val="0"/>
              </a:spcBef>
              <a:spcAft>
                <a:spcPts val="1200"/>
              </a:spcAft>
              <a:buNone/>
              <a:defRPr sz="1400"/>
            </a:lvl3pPr>
            <a:lvl4pPr marL="466618" indent="0">
              <a:lnSpc>
                <a:spcPct val="100000"/>
              </a:lnSpc>
              <a:spcBef>
                <a:spcPts val="0"/>
              </a:spcBef>
              <a:spcAft>
                <a:spcPts val="1200"/>
              </a:spcAft>
              <a:buNone/>
              <a:defRPr sz="1400"/>
            </a:lvl4pPr>
            <a:lvl5pPr marL="622157" indent="0">
              <a:lnSpc>
                <a:spcPct val="100000"/>
              </a:lnSpc>
              <a:spcBef>
                <a:spcPts val="0"/>
              </a:spcBef>
              <a:spcAft>
                <a:spcPts val="1200"/>
              </a:spcAft>
              <a:buNone/>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792000" y="2530549"/>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16F4762E-9230-41DE-A5BD-F193CB0DBCCA}"/>
              </a:ext>
            </a:extLst>
          </p:cNvPr>
          <p:cNvSpPr>
            <a:spLocks noGrp="1"/>
          </p:cNvSpPr>
          <p:nvPr>
            <p:ph type="body" sz="quarter" idx="18" hasCustomPrompt="1"/>
          </p:nvPr>
        </p:nvSpPr>
        <p:spPr>
          <a:xfrm>
            <a:off x="5292000" y="4166343"/>
            <a:ext cx="3456000" cy="277615"/>
          </a:xfrm>
          <a:prstGeom prst="rect">
            <a:avLst/>
          </a:prstGeom>
        </p:spPr>
        <p:txBody>
          <a:bodyPr lIns="0" tIns="0" rIns="0" bIns="0"/>
          <a:lstStyle>
            <a:lvl1pPr marL="0" indent="0">
              <a:lnSpc>
                <a:spcPts val="2100"/>
              </a:lnSpc>
              <a:spcBef>
                <a:spcPts val="0"/>
              </a:spcBef>
              <a:spcAft>
                <a:spcPts val="1200"/>
              </a:spcAft>
              <a:buNone/>
              <a:defRPr sz="1200" b="0" baseline="0">
                <a:solidFill>
                  <a:schemeClr val="accent3"/>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Caption or credit</a:t>
            </a:r>
            <a:endParaRPr lang="en-GB" noProof="0" dirty="0"/>
          </a:p>
        </p:txBody>
      </p:sp>
      <p:pic>
        <p:nvPicPr>
          <p:cNvPr id="14" name="Picture 13">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11267147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Case Study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Text Placeholder 4">
            <a:extLst>
              <a:ext uri="{FF2B5EF4-FFF2-40B4-BE49-F238E27FC236}">
                <a16:creationId xmlns="" xmlns:a16="http://schemas.microsoft.com/office/drawing/2014/main" id="{58C2680D-2E0D-4F30-9150-032C6338EBCE}"/>
              </a:ext>
            </a:extLst>
          </p:cNvPr>
          <p:cNvSpPr>
            <a:spLocks noGrp="1"/>
          </p:cNvSpPr>
          <p:nvPr>
            <p:ph type="body" sz="quarter" idx="10" hasCustomPrompt="1"/>
          </p:nvPr>
        </p:nvSpPr>
        <p:spPr>
          <a:xfrm>
            <a:off x="792000" y="737990"/>
            <a:ext cx="5616000" cy="215804"/>
          </a:xfrm>
          <a:prstGeom prst="rect">
            <a:avLst/>
          </a:prstGeom>
        </p:spPr>
        <p:txBody>
          <a:bodyPr lIns="0" tIns="0" rIns="0" bIns="0"/>
          <a:lstStyle>
            <a:lvl1pPr marL="0" indent="0">
              <a:buNone/>
              <a:defRPr sz="1800" b="1">
                <a:solidFill>
                  <a:schemeClr val="accent3"/>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sp>
        <p:nvSpPr>
          <p:cNvPr id="12" name="Text Placeholder 4">
            <a:extLst>
              <a:ext uri="{FF2B5EF4-FFF2-40B4-BE49-F238E27FC236}">
                <a16:creationId xmlns="" xmlns:a16="http://schemas.microsoft.com/office/drawing/2014/main" id="{43B1F631-903C-47E0-9D09-A3381BD85D41}"/>
              </a:ext>
            </a:extLst>
          </p:cNvPr>
          <p:cNvSpPr>
            <a:spLocks noGrp="1"/>
          </p:cNvSpPr>
          <p:nvPr>
            <p:ph type="body" sz="quarter" idx="14" hasCustomPrompt="1"/>
          </p:nvPr>
        </p:nvSpPr>
        <p:spPr>
          <a:xfrm>
            <a:off x="792000" y="489482"/>
            <a:ext cx="5616000" cy="215804"/>
          </a:xfrm>
          <a:prstGeom prst="rect">
            <a:avLst/>
          </a:prstGeom>
        </p:spPr>
        <p:txBody>
          <a:bodyPr lIns="0" tIns="0" rIns="0" bIns="0"/>
          <a:lstStyle>
            <a:lvl1pPr marL="0" indent="0">
              <a:buNone/>
              <a:defRPr sz="12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CASE STUDY</a:t>
            </a:r>
            <a:endParaRPr lang="en-GB" noProof="0" dirty="0"/>
          </a:p>
        </p:txBody>
      </p:sp>
      <p:cxnSp>
        <p:nvCxnSpPr>
          <p:cNvPr id="4" name="Straight Connector 3">
            <a:extLst>
              <a:ext uri="{FF2B5EF4-FFF2-40B4-BE49-F238E27FC236}">
                <a16:creationId xmlns="" xmlns:a16="http://schemas.microsoft.com/office/drawing/2014/main" id="{EB5F2A0E-DC51-4491-91D2-673965B4C69A}"/>
              </a:ext>
            </a:extLst>
          </p:cNvPr>
          <p:cNvCxnSpPr>
            <a:cxnSpLocks/>
          </p:cNvCxnSpPr>
          <p:nvPr userDrawn="1"/>
        </p:nvCxnSpPr>
        <p:spPr>
          <a:xfrm>
            <a:off x="792000" y="1296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97A33E0D-B8DA-49DA-A554-891A089055DC}"/>
              </a:ext>
            </a:extLst>
          </p:cNvPr>
          <p:cNvCxnSpPr>
            <a:cxnSpLocks/>
          </p:cNvCxnSpPr>
          <p:nvPr userDrawn="1"/>
        </p:nvCxnSpPr>
        <p:spPr>
          <a:xfrm>
            <a:off x="792000" y="4680000"/>
            <a:ext cx="7956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Text Placeholder 6">
            <a:extLst>
              <a:ext uri="{FF2B5EF4-FFF2-40B4-BE49-F238E27FC236}">
                <a16:creationId xmlns="" xmlns:a16="http://schemas.microsoft.com/office/drawing/2014/main" id="{6240CCFE-7A13-4C12-A84A-D1868D04B666}"/>
              </a:ext>
            </a:extLst>
          </p:cNvPr>
          <p:cNvSpPr>
            <a:spLocks noGrp="1"/>
          </p:cNvSpPr>
          <p:nvPr>
            <p:ph type="body" sz="quarter" idx="15" hasCustomPrompt="1"/>
          </p:nvPr>
        </p:nvSpPr>
        <p:spPr>
          <a:xfrm>
            <a:off x="4463944" y="3131388"/>
            <a:ext cx="4284056" cy="1019250"/>
          </a:xfrm>
          <a:prstGeom prst="rect">
            <a:avLst/>
          </a:prstGeom>
        </p:spPr>
        <p:txBody>
          <a:bodyPr lIns="0" tIns="0" rIns="0" bIns="0"/>
          <a:lstStyle>
            <a:lvl1pPr marL="0" indent="0">
              <a:lnSpc>
                <a:spcPct val="100000"/>
              </a:lnSpc>
              <a:spcBef>
                <a:spcPts val="0"/>
              </a:spcBef>
              <a:spcAft>
                <a:spcPts val="1200"/>
              </a:spcAft>
              <a:buNone/>
              <a:defRPr sz="1600" b="1">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“Quote text up to four lines”</a:t>
            </a:r>
            <a:endParaRPr lang="en-GB" noProof="0" dirty="0"/>
          </a:p>
        </p:txBody>
      </p:sp>
      <p:sp>
        <p:nvSpPr>
          <p:cNvPr id="20" name="Text Placeholder 6">
            <a:extLst>
              <a:ext uri="{FF2B5EF4-FFF2-40B4-BE49-F238E27FC236}">
                <a16:creationId xmlns="" xmlns:a16="http://schemas.microsoft.com/office/drawing/2014/main" id="{5FD90AA7-9234-45B5-8B43-1AC68127FBF7}"/>
              </a:ext>
            </a:extLst>
          </p:cNvPr>
          <p:cNvSpPr>
            <a:spLocks noGrp="1"/>
          </p:cNvSpPr>
          <p:nvPr>
            <p:ph type="body" sz="quarter" idx="16" hasCustomPrompt="1"/>
          </p:nvPr>
        </p:nvSpPr>
        <p:spPr>
          <a:xfrm>
            <a:off x="792001" y="1503446"/>
            <a:ext cx="3491967" cy="2924801"/>
          </a:xfrm>
          <a:prstGeom prst="rect">
            <a:avLst/>
          </a:prstGeom>
        </p:spPr>
        <p:txBody>
          <a:bodyPr lIns="0" tIns="0" rIns="0" bIns="0"/>
          <a:lstStyle>
            <a:lvl1pPr marL="0" indent="0">
              <a:lnSpc>
                <a:spcPts val="1900"/>
              </a:lnSpc>
              <a:spcBef>
                <a:spcPts val="0"/>
              </a:spcBef>
              <a:spcAft>
                <a:spcPts val="1200"/>
              </a:spcAft>
              <a:buNone/>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Body text</a:t>
            </a:r>
            <a:endParaRPr lang="en-GB" noProof="0" dirty="0"/>
          </a:p>
        </p:txBody>
      </p:sp>
      <p:sp>
        <p:nvSpPr>
          <p:cNvPr id="21" name="Text Placeholder 6">
            <a:extLst>
              <a:ext uri="{FF2B5EF4-FFF2-40B4-BE49-F238E27FC236}">
                <a16:creationId xmlns="" xmlns:a16="http://schemas.microsoft.com/office/drawing/2014/main" id="{16F4762E-9230-41DE-A5BD-F193CB0DBCCA}"/>
              </a:ext>
            </a:extLst>
          </p:cNvPr>
          <p:cNvSpPr>
            <a:spLocks noGrp="1"/>
          </p:cNvSpPr>
          <p:nvPr>
            <p:ph type="body" sz="quarter" idx="17" hasCustomPrompt="1"/>
          </p:nvPr>
        </p:nvSpPr>
        <p:spPr>
          <a:xfrm>
            <a:off x="4463943" y="4150637"/>
            <a:ext cx="4284056" cy="277615"/>
          </a:xfrm>
          <a:prstGeom prst="rect">
            <a:avLst/>
          </a:prstGeom>
        </p:spPr>
        <p:txBody>
          <a:bodyPr lIns="0" tIns="0" rIns="0" bIns="0"/>
          <a:lstStyle>
            <a:lvl1pPr marL="0" indent="0">
              <a:lnSpc>
                <a:spcPts val="2100"/>
              </a:lnSpc>
              <a:spcBef>
                <a:spcPts val="0"/>
              </a:spcBef>
              <a:spcAft>
                <a:spcPts val="1200"/>
              </a:spcAft>
              <a:buNone/>
              <a:defRPr sz="1200" b="0">
                <a:solidFill>
                  <a:schemeClr val="accent2"/>
                </a:solidFill>
              </a:defRPr>
            </a:lvl1pPr>
            <a:lvl2pPr marL="155540" indent="0">
              <a:lnSpc>
                <a:spcPts val="2100"/>
              </a:lnSpc>
              <a:spcBef>
                <a:spcPts val="0"/>
              </a:spcBef>
              <a:spcAft>
                <a:spcPts val="1200"/>
              </a:spcAft>
              <a:buNone/>
              <a:defRPr sz="1700" b="1">
                <a:solidFill>
                  <a:schemeClr val="accent2"/>
                </a:solidFill>
              </a:defRPr>
            </a:lvl2pPr>
            <a:lvl3pPr marL="311079" indent="0">
              <a:lnSpc>
                <a:spcPts val="2100"/>
              </a:lnSpc>
              <a:spcBef>
                <a:spcPts val="0"/>
              </a:spcBef>
              <a:spcAft>
                <a:spcPts val="1200"/>
              </a:spcAft>
              <a:buNone/>
              <a:defRPr sz="1700" b="1">
                <a:solidFill>
                  <a:schemeClr val="accent2"/>
                </a:solidFill>
              </a:defRPr>
            </a:lvl3pPr>
            <a:lvl4pPr marL="466618" indent="0">
              <a:lnSpc>
                <a:spcPts val="2100"/>
              </a:lnSpc>
              <a:spcBef>
                <a:spcPts val="0"/>
              </a:spcBef>
              <a:spcAft>
                <a:spcPts val="1200"/>
              </a:spcAft>
              <a:buNone/>
              <a:defRPr sz="1700" b="1">
                <a:solidFill>
                  <a:schemeClr val="accent2"/>
                </a:solidFill>
              </a:defRPr>
            </a:lvl4pPr>
            <a:lvl5pPr marL="622157" indent="0">
              <a:lnSpc>
                <a:spcPts val="2100"/>
              </a:lnSpc>
              <a:spcBef>
                <a:spcPts val="0"/>
              </a:spcBef>
              <a:spcAft>
                <a:spcPts val="1200"/>
              </a:spcAft>
              <a:buNone/>
              <a:defRPr sz="1700" b="1">
                <a:solidFill>
                  <a:schemeClr val="accent2"/>
                </a:solidFill>
              </a:defRPr>
            </a:lvl5pPr>
          </a:lstStyle>
          <a:p>
            <a:pPr lvl="0"/>
            <a:r>
              <a:rPr lang="en-GB" noProof="0" dirty="0" smtClean="0"/>
              <a:t>Speaker</a:t>
            </a:r>
            <a:endParaRPr lang="en-GB" noProof="0" dirty="0"/>
          </a:p>
        </p:txBody>
      </p:sp>
      <p:sp>
        <p:nvSpPr>
          <p:cNvPr id="13" name="Text Placeholder 6">
            <a:extLst>
              <a:ext uri="{FF2B5EF4-FFF2-40B4-BE49-F238E27FC236}">
                <a16:creationId xmlns="" xmlns:a16="http://schemas.microsoft.com/office/drawing/2014/main" id="{4CD92A4B-21BF-4D5C-B6DA-75A37BA90FB2}"/>
              </a:ext>
            </a:extLst>
          </p:cNvPr>
          <p:cNvSpPr>
            <a:spLocks noGrp="1"/>
          </p:cNvSpPr>
          <p:nvPr>
            <p:ph type="body" sz="quarter" idx="18" hasCustomPrompt="1"/>
          </p:nvPr>
        </p:nvSpPr>
        <p:spPr>
          <a:xfrm>
            <a:off x="4463942" y="1503447"/>
            <a:ext cx="4284056" cy="1376194"/>
          </a:xfrm>
          <a:prstGeom prst="rect">
            <a:avLst/>
          </a:prstGeom>
        </p:spPr>
        <p:txBody>
          <a:bodyPr lIns="0" tIns="0" rIns="0" bIns="0"/>
          <a:lstStyle>
            <a:lvl1pPr marL="342900" indent="-342900">
              <a:lnSpc>
                <a:spcPct val="100000"/>
              </a:lnSpc>
              <a:spcBef>
                <a:spcPts val="0"/>
              </a:spcBef>
              <a:spcAft>
                <a:spcPts val="1200"/>
              </a:spcAft>
              <a:buClr>
                <a:schemeClr val="tx2"/>
              </a:buClr>
              <a:buSzPct val="100000"/>
              <a:buFont typeface="Wingdings" panose="05000000000000000000" pitchFamily="2" charset="2"/>
              <a:buChar char="§"/>
              <a:defRPr sz="1400"/>
            </a:lvl1pPr>
            <a:lvl2pPr marL="155540" indent="0">
              <a:lnSpc>
                <a:spcPts val="1900"/>
              </a:lnSpc>
              <a:spcBef>
                <a:spcPts val="0"/>
              </a:spcBef>
              <a:spcAft>
                <a:spcPts val="1200"/>
              </a:spcAft>
              <a:buNone/>
              <a:defRPr sz="1400"/>
            </a:lvl2pPr>
            <a:lvl3pPr marL="311079" indent="0">
              <a:lnSpc>
                <a:spcPts val="1900"/>
              </a:lnSpc>
              <a:spcBef>
                <a:spcPts val="0"/>
              </a:spcBef>
              <a:spcAft>
                <a:spcPts val="1200"/>
              </a:spcAft>
              <a:buNone/>
              <a:defRPr sz="1400"/>
            </a:lvl3pPr>
            <a:lvl4pPr marL="466618" indent="0">
              <a:lnSpc>
                <a:spcPts val="1900"/>
              </a:lnSpc>
              <a:spcBef>
                <a:spcPts val="0"/>
              </a:spcBef>
              <a:spcAft>
                <a:spcPts val="1200"/>
              </a:spcAft>
              <a:buNone/>
              <a:defRPr sz="1400"/>
            </a:lvl4pPr>
            <a:lvl5pPr marL="622157" indent="0">
              <a:lnSpc>
                <a:spcPts val="1900"/>
              </a:lnSpc>
              <a:spcBef>
                <a:spcPts val="0"/>
              </a:spcBef>
              <a:spcAft>
                <a:spcPts val="1200"/>
              </a:spcAft>
              <a:buNone/>
              <a:defRPr sz="1400"/>
            </a:lvl5pPr>
          </a:lstStyle>
          <a:p>
            <a:pPr lvl="0"/>
            <a:r>
              <a:rPr lang="en-GB" noProof="0" dirty="0" smtClean="0"/>
              <a:t>Key facts</a:t>
            </a:r>
            <a:endParaRPr lang="en-GB" noProof="0" dirty="0"/>
          </a:p>
        </p:txBody>
      </p:sp>
      <p:pic>
        <p:nvPicPr>
          <p:cNvPr id="16" name="Picture 15">
            <a:extLst>
              <a:ext uri="{FF2B5EF4-FFF2-40B4-BE49-F238E27FC236}">
                <a16:creationId xmlns="" xmlns:a16="http://schemas.microsoft.com/office/drawing/2014/main" id="{319CF09E-034D-42C6-9854-007561336CC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32730426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gn-off Slide - Style On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rgbClr val="41404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rgbClr val="414042"/>
              </a:solidFill>
              <a:latin typeface="Arial Regular" charset="77"/>
              <a:ea typeface="Arial Regular" charset="77"/>
              <a:cs typeface="Arial Regular" charset="77"/>
            </a:endParaRPr>
          </a:p>
          <a:p>
            <a:pPr>
              <a:lnSpc>
                <a:spcPts val="2100"/>
              </a:lnSpc>
              <a:defRPr lang="en-US"/>
            </a:pPr>
            <a:r>
              <a:rPr lang="en-GB" sz="1648" noProof="0" dirty="0" smtClean="0">
                <a:solidFill>
                  <a:srgbClr val="414042"/>
                </a:solidFill>
                <a:latin typeface="Arial Regular" charset="77"/>
                <a:ea typeface="Arial Regular" charset="77"/>
                <a:cs typeface="Arial Regular" charset="77"/>
              </a:rPr>
              <a:t>Join us on our journey.</a:t>
            </a:r>
          </a:p>
          <a:p>
            <a:pPr>
              <a:lnSpc>
                <a:spcPts val="2100"/>
              </a:lnSpc>
              <a:defRPr lang="en-US"/>
            </a:pPr>
            <a:endParaRPr lang="en-GB" sz="1648" noProof="0" dirty="0">
              <a:solidFill>
                <a:srgbClr val="41404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rgbClr val="414042"/>
                </a:solidFill>
                <a:latin typeface="Arial" charset="77"/>
                <a:ea typeface="Arial" charset="77"/>
                <a:cs typeface="Arial" charset="77"/>
              </a:rPr>
              <a:t>www.sustrans.org.uk</a:t>
            </a:r>
          </a:p>
          <a:p>
            <a:pPr>
              <a:lnSpc>
                <a:spcPts val="2061"/>
              </a:lnSpc>
              <a:defRPr lang="en-US"/>
            </a:pPr>
            <a:endParaRPr lang="en-GB" sz="1648" b="1" noProof="0" dirty="0">
              <a:solidFill>
                <a:srgbClr val="414042"/>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rgbClr val="414042"/>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rgbClr val="414042"/>
                </a:solidFill>
                <a:latin typeface="Arial Regular" charset="77"/>
                <a:ea typeface="Arial Regular" charset="77"/>
                <a:cs typeface="Arial Regular" charset="77"/>
              </a:rPr>
              <a:t>VAT Registration No. 416740656.</a:t>
            </a:r>
            <a:endParaRPr lang="en-GB" sz="800" noProof="0" dirty="0">
              <a:solidFill>
                <a:srgbClr val="414042"/>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2000" cy="888545"/>
          </a:xfrm>
          <a:prstGeom prst="rect">
            <a:avLst/>
          </a:prstGeom>
        </p:spPr>
      </p:pic>
    </p:spTree>
    <p:extLst>
      <p:ext uri="{BB962C8B-B14F-4D97-AF65-F5344CB8AC3E}">
        <p14:creationId xmlns:p14="http://schemas.microsoft.com/office/powerpoint/2010/main" val="23621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gn-off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36415" y="3687078"/>
            <a:ext cx="2039232" cy="1132907"/>
          </a:xfrm>
          <a:prstGeom prst="rect">
            <a:avLst/>
          </a:prstGeom>
        </p:spPr>
      </p:pic>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bg2"/>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bg2"/>
              </a:solidFill>
              <a:latin typeface="Arial Regular" charset="77"/>
              <a:ea typeface="Arial Regular" charset="77"/>
              <a:cs typeface="Arial Regular" charset="77"/>
            </a:endParaRPr>
          </a:p>
          <a:p>
            <a:pPr>
              <a:lnSpc>
                <a:spcPts val="2100"/>
              </a:lnSpc>
              <a:defRPr lang="en-US"/>
            </a:pPr>
            <a:r>
              <a:rPr lang="en-GB" sz="1648" noProof="0" dirty="0" smtClean="0">
                <a:solidFill>
                  <a:schemeClr val="bg2"/>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bg2"/>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accent4"/>
                </a:solidFill>
                <a:latin typeface="Arial" charset="77"/>
                <a:ea typeface="Arial" charset="77"/>
                <a:cs typeface="Arial" charset="77"/>
              </a:rPr>
              <a:t>www.sustrans.org.uk</a:t>
            </a:r>
          </a:p>
          <a:p>
            <a:pPr>
              <a:lnSpc>
                <a:spcPts val="2061"/>
              </a:lnSpc>
              <a:defRPr lang="en-US"/>
            </a:pPr>
            <a:endParaRPr lang="en-GB" sz="1648" b="1" noProof="0" dirty="0">
              <a:solidFill>
                <a:schemeClr val="accent4"/>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accent4"/>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accent4"/>
                </a:solidFill>
                <a:latin typeface="Arial Regular" charset="77"/>
                <a:ea typeface="Arial Regular" charset="77"/>
                <a:cs typeface="Arial Regular" charset="77"/>
              </a:rPr>
              <a:t>VAT Registration No. 416740656.</a:t>
            </a:r>
            <a:endParaRPr lang="en-GB" sz="800" noProof="0" dirty="0">
              <a:solidFill>
                <a:schemeClr val="accent4"/>
              </a:solidFill>
              <a:latin typeface="Arial Regular" charset="77"/>
              <a:ea typeface="Arial Regular" charset="77"/>
              <a:cs typeface="Arial Regular" charset="77"/>
            </a:endParaRPr>
          </a:p>
        </p:txBody>
      </p:sp>
    </p:spTree>
    <p:extLst>
      <p:ext uri="{BB962C8B-B14F-4D97-AF65-F5344CB8AC3E}">
        <p14:creationId xmlns:p14="http://schemas.microsoft.com/office/powerpoint/2010/main" val="41637469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Title Slide - Style Two">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376" y="3939902"/>
            <a:ext cx="1606704" cy="892613"/>
          </a:xfrm>
          <a:prstGeom prst="rect">
            <a:avLst/>
          </a:prstGeom>
        </p:spPr>
      </p:pic>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580" y="83264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accent4"/>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518695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gn-off Slide - Style Three">
    <p:bg>
      <p:bgPr>
        <a:solidFill>
          <a:schemeClr val="accent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37573355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ign-off Slide - Style Thre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368174D-F8C3-47D6-8654-0D2D3954895B}"/>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4" name="TextBox 3">
            <a:extLst>
              <a:ext uri="{FF2B5EF4-FFF2-40B4-BE49-F238E27FC236}">
                <a16:creationId xmlns="" xmlns:a16="http://schemas.microsoft.com/office/drawing/2014/main" id="{9C8653CA-8B3D-4A5E-A2A2-E778097BB3AB}"/>
              </a:ext>
            </a:extLst>
          </p:cNvPr>
          <p:cNvSpPr txBox="1"/>
          <p:nvPr userDrawn="1"/>
        </p:nvSpPr>
        <p:spPr>
          <a:xfrm>
            <a:off x="809953" y="639637"/>
            <a:ext cx="4098047" cy="2868961"/>
          </a:xfrm>
          <a:prstGeom prst="rect">
            <a:avLst/>
          </a:prstGeom>
          <a:noFill/>
          <a:ln>
            <a:noFill/>
          </a:ln>
        </p:spPr>
        <p:txBody>
          <a:bodyPr wrap="square" lIns="0" tIns="0" rIns="0" bIns="0" anchor="t"/>
          <a:lstStyle/>
          <a:p>
            <a:pPr>
              <a:lnSpc>
                <a:spcPts val="2100"/>
              </a:lnSpc>
              <a:defRPr lang="en-US"/>
            </a:pPr>
            <a:r>
              <a:rPr lang="en-GB" sz="1648" noProof="0" dirty="0" smtClean="0">
                <a:solidFill>
                  <a:schemeClr val="tx1"/>
                </a:solidFill>
                <a:latin typeface="Arial Regular" charset="77"/>
                <a:ea typeface="Arial Regular" charset="77"/>
                <a:cs typeface="Arial Regular" charset="77"/>
              </a:rPr>
              <a:t>Sustrans is the charity making it easier for people to walk and cycle.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We connect people and places, create liveable neighbourhoods, transform the school run and deliver a happier, healthier commute.</a:t>
            </a:r>
          </a:p>
          <a:p>
            <a:pPr>
              <a:lnSpc>
                <a:spcPts val="2100"/>
              </a:lnSpc>
              <a:defRPr lang="en-US"/>
            </a:pPr>
            <a:endParaRPr lang="en-GB" sz="1648" noProof="0" dirty="0" smtClean="0">
              <a:solidFill>
                <a:schemeClr val="tx1"/>
              </a:solidFill>
              <a:latin typeface="Arial Regular" charset="77"/>
              <a:ea typeface="Arial Regular" charset="77"/>
              <a:cs typeface="Arial Regular" charset="77"/>
            </a:endParaRPr>
          </a:p>
          <a:p>
            <a:pPr>
              <a:lnSpc>
                <a:spcPts val="2100"/>
              </a:lnSpc>
              <a:defRPr lang="en-US"/>
            </a:pPr>
            <a:r>
              <a:rPr lang="en-GB" sz="1648" noProof="0" dirty="0" smtClean="0">
                <a:solidFill>
                  <a:schemeClr val="tx1"/>
                </a:solidFill>
                <a:latin typeface="Arial Regular" charset="77"/>
                <a:ea typeface="Arial Regular" charset="77"/>
                <a:cs typeface="Arial Regular" charset="77"/>
              </a:rPr>
              <a:t>Join us on our journey.</a:t>
            </a:r>
          </a:p>
          <a:p>
            <a:pPr>
              <a:lnSpc>
                <a:spcPts val="2100"/>
              </a:lnSpc>
              <a:defRPr lang="en-US"/>
            </a:pPr>
            <a:endParaRPr lang="en-GB" sz="1648" noProof="0" dirty="0">
              <a:solidFill>
                <a:schemeClr val="tx1"/>
              </a:solidFill>
              <a:latin typeface="Arial Regular" charset="77"/>
              <a:ea typeface="Arial Regular" charset="77"/>
              <a:cs typeface="Arial Regular" charset="77"/>
            </a:endParaRPr>
          </a:p>
        </p:txBody>
      </p:sp>
      <p:sp>
        <p:nvSpPr>
          <p:cNvPr id="5" name="TextBox 4">
            <a:extLst>
              <a:ext uri="{FF2B5EF4-FFF2-40B4-BE49-F238E27FC236}">
                <a16:creationId xmlns="" xmlns:a16="http://schemas.microsoft.com/office/drawing/2014/main" id="{B530A342-04E3-49FA-9F83-B8EA15EB52ED}"/>
              </a:ext>
            </a:extLst>
          </p:cNvPr>
          <p:cNvSpPr txBox="1"/>
          <p:nvPr userDrawn="1"/>
        </p:nvSpPr>
        <p:spPr>
          <a:xfrm>
            <a:off x="809953" y="3993158"/>
            <a:ext cx="5118047" cy="513238"/>
          </a:xfrm>
          <a:prstGeom prst="rect">
            <a:avLst/>
          </a:prstGeom>
          <a:noFill/>
          <a:ln>
            <a:noFill/>
          </a:ln>
        </p:spPr>
        <p:txBody>
          <a:bodyPr wrap="square" lIns="0" tIns="0" rIns="0" bIns="0" anchor="t"/>
          <a:lstStyle/>
          <a:p>
            <a:pPr>
              <a:lnSpc>
                <a:spcPts val="2061"/>
              </a:lnSpc>
              <a:defRPr lang="en-US"/>
            </a:pPr>
            <a:r>
              <a:rPr lang="en-GB" sz="1648" b="1" noProof="0" dirty="0" smtClean="0">
                <a:solidFill>
                  <a:schemeClr val="tx1"/>
                </a:solidFill>
                <a:latin typeface="Arial" charset="77"/>
                <a:ea typeface="Arial" charset="77"/>
                <a:cs typeface="Arial" charset="77"/>
              </a:rPr>
              <a:t>www.sustrans.org.uk</a:t>
            </a:r>
          </a:p>
          <a:p>
            <a:pPr>
              <a:lnSpc>
                <a:spcPts val="2061"/>
              </a:lnSpc>
              <a:defRPr lang="en-US"/>
            </a:pPr>
            <a:endParaRPr lang="en-GB" sz="1648" b="1" noProof="0" dirty="0">
              <a:solidFill>
                <a:schemeClr val="tx1"/>
              </a:solidFill>
              <a:latin typeface="Arial" charset="77"/>
              <a:ea typeface="Arial" charset="77"/>
              <a:cs typeface="Arial" charset="77"/>
            </a:endParaRPr>
          </a:p>
        </p:txBody>
      </p:sp>
      <p:sp>
        <p:nvSpPr>
          <p:cNvPr id="6" name="TextBox 5">
            <a:extLst>
              <a:ext uri="{FF2B5EF4-FFF2-40B4-BE49-F238E27FC236}">
                <a16:creationId xmlns="" xmlns:a16="http://schemas.microsoft.com/office/drawing/2014/main" id="{C980930A-BABA-42F3-BE3F-FC6B4B10FE05}"/>
              </a:ext>
            </a:extLst>
          </p:cNvPr>
          <p:cNvSpPr txBox="1"/>
          <p:nvPr userDrawn="1"/>
        </p:nvSpPr>
        <p:spPr>
          <a:xfrm>
            <a:off x="792000" y="4410550"/>
            <a:ext cx="5118046" cy="275927"/>
          </a:xfrm>
          <a:prstGeom prst="rect">
            <a:avLst/>
          </a:prstGeom>
          <a:noFill/>
          <a:ln>
            <a:noFill/>
          </a:ln>
        </p:spPr>
        <p:txBody>
          <a:bodyPr wrap="square" lIns="0" tIns="0" rIns="0" bIns="0" anchor="t"/>
          <a:lstStyle/>
          <a:p>
            <a:pPr>
              <a:lnSpc>
                <a:spcPts val="1200"/>
              </a:lnSpc>
              <a:defRPr lang="en-US"/>
            </a:pPr>
            <a:r>
              <a:rPr lang="en-GB" sz="800" noProof="0" dirty="0" smtClean="0">
                <a:solidFill>
                  <a:schemeClr val="tx1"/>
                </a:solidFill>
                <a:latin typeface="Arial Regular" charset="77"/>
                <a:ea typeface="Arial Regular" charset="77"/>
                <a:cs typeface="Arial Regular" charset="77"/>
              </a:rPr>
              <a:t>Registered Charity No. 326550 (England and Wales) SC039263 (Scotland)</a:t>
            </a:r>
          </a:p>
          <a:p>
            <a:pPr>
              <a:lnSpc>
                <a:spcPts val="1200"/>
              </a:lnSpc>
              <a:defRPr lang="en-US"/>
            </a:pPr>
            <a:r>
              <a:rPr lang="en-GB" sz="800" noProof="0" dirty="0" smtClean="0">
                <a:solidFill>
                  <a:schemeClr val="tx1"/>
                </a:solidFill>
                <a:latin typeface="Arial Regular" charset="77"/>
                <a:ea typeface="Arial Regular" charset="77"/>
                <a:cs typeface="Arial Regular" charset="77"/>
              </a:rPr>
              <a:t>VAT Registration No. 416740656.</a:t>
            </a:r>
            <a:endParaRPr lang="en-GB" sz="800" noProof="0" dirty="0">
              <a:solidFill>
                <a:schemeClr val="tx1"/>
              </a:solidFill>
              <a:latin typeface="Arial Regular" charset="77"/>
              <a:ea typeface="Arial Regular" charset="77"/>
              <a:cs typeface="Arial Regular" charset="77"/>
            </a:endParaRPr>
          </a:p>
        </p:txBody>
      </p:sp>
      <p:pic>
        <p:nvPicPr>
          <p:cNvPr id="8" name="Picture 7">
            <a:extLst>
              <a:ext uri="{FF2B5EF4-FFF2-40B4-BE49-F238E27FC236}">
                <a16:creationId xmlns="" xmlns:a16="http://schemas.microsoft.com/office/drawing/2014/main" id="{F64BB8C7-2AF1-49BB-9A98-43A3F78700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3797932"/>
            <a:ext cx="1871999" cy="888544"/>
          </a:xfrm>
          <a:prstGeom prst="rect">
            <a:avLst/>
          </a:prstGeom>
        </p:spPr>
      </p:pic>
    </p:spTree>
    <p:extLst>
      <p:ext uri="{BB962C8B-B14F-4D97-AF65-F5344CB8AC3E}">
        <p14:creationId xmlns:p14="http://schemas.microsoft.com/office/powerpoint/2010/main" val="14215649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Title Slide - Style Thre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bg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17528420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Title Slide - Style Thre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2FD3C38A-7ABD-475E-9E88-50A2FBDB15CF}"/>
              </a:ext>
            </a:extLst>
          </p:cNvPr>
          <p:cNvSpPr>
            <a:spLocks noGrp="1"/>
          </p:cNvSpPr>
          <p:nvPr>
            <p:ph type="pic" sz="quarter" idx="10"/>
          </p:nvPr>
        </p:nvSpPr>
        <p:spPr>
          <a:xfrm>
            <a:off x="4824512" y="-38250"/>
            <a:ext cx="4392000" cy="5220000"/>
          </a:xfrm>
          <a:prstGeom prst="rect">
            <a:avLst/>
          </a:prstGeom>
        </p:spPr>
        <p:txBody>
          <a:bodyPr/>
          <a:lstStyle>
            <a:lvl1pPr marL="0" indent="0">
              <a:buNone/>
              <a:defRPr sz="2000">
                <a:solidFill>
                  <a:schemeClr val="bg1"/>
                </a:solidFill>
              </a:defRPr>
            </a:lvl1pPr>
          </a:lstStyle>
          <a:p>
            <a:r>
              <a:rPr lang="en-US" noProof="0" smtClean="0"/>
              <a:t>Click icon to add picture</a:t>
            </a:r>
            <a:endParaRPr lang="en-GB" noProof="0" dirty="0"/>
          </a:p>
        </p:txBody>
      </p:sp>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581" y="4043069"/>
            <a:ext cx="1461598"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803671" y="843558"/>
            <a:ext cx="3634979" cy="1595085"/>
          </a:xfrm>
          <a:prstGeom prst="rect">
            <a:avLst/>
          </a:prstGeom>
        </p:spPr>
        <p:txBody>
          <a:bodyPr lIns="0" tIns="0" rIns="0" bIns="0" anchor="b" anchorCtr="0"/>
          <a:lstStyle>
            <a:lvl1pPr marL="0" indent="0">
              <a:lnSpc>
                <a:spcPct val="100000"/>
              </a:lnSpc>
              <a:spcBef>
                <a:spcPts val="0"/>
              </a:spcBef>
              <a:buNone/>
              <a:defRPr sz="35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803275" y="2571750"/>
            <a:ext cx="3635375" cy="792088"/>
          </a:xfrm>
          <a:prstGeom prst="rect">
            <a:avLst/>
          </a:prstGeom>
        </p:spPr>
        <p:txBody>
          <a:bodyPr lIns="0" tIns="0" rIns="0" bIns="0"/>
          <a:lstStyle>
            <a:lvl1pPr marL="0" indent="0">
              <a:lnSpc>
                <a:spcPct val="100000"/>
              </a:lnSpc>
              <a:spcBef>
                <a:spcPts val="0"/>
              </a:spcBef>
              <a:buNone/>
              <a:defRPr sz="14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 </a:t>
            </a:r>
            <a:endParaRPr lang="en-GB" noProof="0" dirty="0"/>
          </a:p>
        </p:txBody>
      </p:sp>
    </p:spTree>
    <p:extLst>
      <p:ext uri="{BB962C8B-B14F-4D97-AF65-F5344CB8AC3E}">
        <p14:creationId xmlns:p14="http://schemas.microsoft.com/office/powerpoint/2010/main" val="549517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Title Slide - Style On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23" name="Text Placeholder 22">
            <a:extLst>
              <a:ext uri="{FF2B5EF4-FFF2-40B4-BE49-F238E27FC236}">
                <a16:creationId xmlns="" xmlns:a16="http://schemas.microsoft.com/office/drawing/2014/main" id="{552FE706-365F-400B-BE44-CAB54B32E723}"/>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32592313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itle Slide - Style Two">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8"/>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accent6"/>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9670CDDB-7361-413B-A408-3D47C982A632}"/>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bg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1482563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itle Slide - Style Thre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43069"/>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bg2"/>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29219238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Title Slide - Style Three">
    <p:bg>
      <p:bgRef idx="1001">
        <a:schemeClr val="bg2"/>
      </p:bgRef>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13310F2-386F-4409-BE43-494BAD11D569}"/>
              </a:ext>
            </a:extLst>
          </p:cNvPr>
          <p:cNvSpPr/>
          <p:nvPr userDrawn="1"/>
        </p:nvSpPr>
        <p:spPr>
          <a:xfrm>
            <a:off x="-108520" y="-38250"/>
            <a:ext cx="468000" cy="5220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9" name="Picture 8">
            <a:extLst>
              <a:ext uri="{FF2B5EF4-FFF2-40B4-BE49-F238E27FC236}">
                <a16:creationId xmlns="" xmlns:a16="http://schemas.microsoft.com/office/drawing/2014/main" id="{F5BA3519-CC5B-48A8-B9C2-E6621BC1DE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4011910"/>
            <a:ext cx="1461600" cy="693749"/>
          </a:xfrm>
          <a:prstGeom prst="rect">
            <a:avLst/>
          </a:prstGeom>
        </p:spPr>
      </p:pic>
      <p:sp>
        <p:nvSpPr>
          <p:cNvPr id="13" name="Text Placeholder 12">
            <a:extLst>
              <a:ext uri="{FF2B5EF4-FFF2-40B4-BE49-F238E27FC236}">
                <a16:creationId xmlns="" xmlns:a16="http://schemas.microsoft.com/office/drawing/2014/main" id="{DCCCF3C0-D7BC-4491-BCC3-DC18E41C1C22}"/>
              </a:ext>
            </a:extLst>
          </p:cNvPr>
          <p:cNvSpPr>
            <a:spLocks noGrp="1"/>
          </p:cNvSpPr>
          <p:nvPr>
            <p:ph type="body" sz="quarter" idx="11" hasCustomPrompt="1"/>
          </p:nvPr>
        </p:nvSpPr>
        <p:spPr>
          <a:xfrm>
            <a:off x="792000" y="864000"/>
            <a:ext cx="5076000" cy="1872000"/>
          </a:xfrm>
          <a:prstGeom prst="rect">
            <a:avLst/>
          </a:prstGeom>
        </p:spPr>
        <p:txBody>
          <a:bodyPr lIns="0" tIns="0" rIns="0" bIns="0" anchor="b" anchorCtr="0"/>
          <a:lstStyle>
            <a:lvl1pPr marL="0" indent="0">
              <a:lnSpc>
                <a:spcPct val="100000"/>
              </a:lnSpc>
              <a:spcBef>
                <a:spcPts val="0"/>
              </a:spcBef>
              <a:buNone/>
              <a:defRPr sz="4700" b="1">
                <a:solidFill>
                  <a:schemeClr val="tx1"/>
                </a:solidFill>
                <a:latin typeface="+mj-lt"/>
              </a:defRPr>
            </a:lvl1pPr>
            <a:lvl2pPr marL="155540" indent="0">
              <a:lnSpc>
                <a:spcPts val="3900"/>
              </a:lnSpc>
              <a:spcBef>
                <a:spcPts val="0"/>
              </a:spcBef>
              <a:buNone/>
              <a:defRPr sz="3500" b="1">
                <a:solidFill>
                  <a:schemeClr val="bg2"/>
                </a:solidFill>
                <a:latin typeface="+mj-lt"/>
              </a:defRPr>
            </a:lvl2pPr>
            <a:lvl3pPr marL="311079" indent="0">
              <a:lnSpc>
                <a:spcPts val="3900"/>
              </a:lnSpc>
              <a:spcBef>
                <a:spcPts val="0"/>
              </a:spcBef>
              <a:buNone/>
              <a:defRPr sz="3500" b="1">
                <a:solidFill>
                  <a:schemeClr val="bg2"/>
                </a:solidFill>
                <a:latin typeface="+mj-lt"/>
              </a:defRPr>
            </a:lvl3pPr>
            <a:lvl4pPr marL="466618" indent="0">
              <a:lnSpc>
                <a:spcPts val="3900"/>
              </a:lnSpc>
              <a:spcBef>
                <a:spcPts val="0"/>
              </a:spcBef>
              <a:buNone/>
              <a:defRPr sz="3500" b="1">
                <a:solidFill>
                  <a:schemeClr val="bg2"/>
                </a:solidFill>
                <a:latin typeface="+mj-lt"/>
              </a:defRPr>
            </a:lvl4pPr>
            <a:lvl5pPr marL="622157" indent="0">
              <a:lnSpc>
                <a:spcPts val="3900"/>
              </a:lnSpc>
              <a:spcBef>
                <a:spcPts val="0"/>
              </a:spcBef>
              <a:buNone/>
              <a:defRPr sz="3500" b="1">
                <a:solidFill>
                  <a:schemeClr val="bg2"/>
                </a:solidFill>
                <a:latin typeface="+mj-lt"/>
              </a:defRPr>
            </a:lvl5pPr>
          </a:lstStyle>
          <a:p>
            <a:pPr lvl="0"/>
            <a:r>
              <a:rPr lang="en-GB" noProof="0" dirty="0" smtClean="0"/>
              <a:t>Title or speaker over up to three lines at most</a:t>
            </a:r>
            <a:endParaRPr lang="en-GB" noProof="0" dirty="0"/>
          </a:p>
        </p:txBody>
      </p:sp>
      <p:sp>
        <p:nvSpPr>
          <p:cNvPr id="6" name="Text Placeholder 22">
            <a:extLst>
              <a:ext uri="{FF2B5EF4-FFF2-40B4-BE49-F238E27FC236}">
                <a16:creationId xmlns="" xmlns:a16="http://schemas.microsoft.com/office/drawing/2014/main" id="{60433C0A-A5E2-46F3-9C61-7B0EBD95A8B1}"/>
              </a:ext>
            </a:extLst>
          </p:cNvPr>
          <p:cNvSpPr>
            <a:spLocks noGrp="1"/>
          </p:cNvSpPr>
          <p:nvPr>
            <p:ph type="body" sz="quarter" idx="12" hasCustomPrompt="1"/>
          </p:nvPr>
        </p:nvSpPr>
        <p:spPr>
          <a:xfrm>
            <a:off x="792000" y="2931789"/>
            <a:ext cx="5087275" cy="792089"/>
          </a:xfrm>
          <a:prstGeom prst="rect">
            <a:avLst/>
          </a:prstGeom>
        </p:spPr>
        <p:txBody>
          <a:bodyPr lIns="0" tIns="0" rIns="0" bIns="0"/>
          <a:lstStyle>
            <a:lvl1pPr marL="0" indent="0">
              <a:lnSpc>
                <a:spcPct val="100000"/>
              </a:lnSpc>
              <a:spcBef>
                <a:spcPts val="0"/>
              </a:spcBef>
              <a:buNone/>
              <a:defRPr sz="1700" b="1">
                <a:solidFill>
                  <a:schemeClr val="tx1"/>
                </a:solidFill>
                <a:latin typeface="+mj-lt"/>
              </a:defRPr>
            </a:lvl1pPr>
            <a:lvl2pPr marL="155540" indent="0">
              <a:lnSpc>
                <a:spcPts val="2000"/>
              </a:lnSpc>
              <a:spcBef>
                <a:spcPts val="0"/>
              </a:spcBef>
              <a:buNone/>
              <a:defRPr sz="1400" b="1">
                <a:solidFill>
                  <a:schemeClr val="bg2"/>
                </a:solidFill>
                <a:latin typeface="+mj-lt"/>
              </a:defRPr>
            </a:lvl2pPr>
            <a:lvl3pPr marL="311079" indent="0">
              <a:lnSpc>
                <a:spcPts val="2000"/>
              </a:lnSpc>
              <a:spcBef>
                <a:spcPts val="0"/>
              </a:spcBef>
              <a:buNone/>
              <a:defRPr sz="1400" b="1">
                <a:solidFill>
                  <a:schemeClr val="bg2"/>
                </a:solidFill>
                <a:latin typeface="+mj-lt"/>
              </a:defRPr>
            </a:lvl3pPr>
            <a:lvl4pPr marL="466618" indent="0">
              <a:lnSpc>
                <a:spcPts val="2000"/>
              </a:lnSpc>
              <a:spcBef>
                <a:spcPts val="0"/>
              </a:spcBef>
              <a:buNone/>
              <a:defRPr sz="1400" b="1">
                <a:solidFill>
                  <a:schemeClr val="bg2"/>
                </a:solidFill>
                <a:latin typeface="+mj-lt"/>
              </a:defRPr>
            </a:lvl4pPr>
            <a:lvl5pPr marL="622157" indent="0">
              <a:lnSpc>
                <a:spcPts val="2000"/>
              </a:lnSpc>
              <a:spcBef>
                <a:spcPts val="0"/>
              </a:spcBef>
              <a:buNone/>
              <a:defRPr sz="1400" b="1">
                <a:solidFill>
                  <a:schemeClr val="bg2"/>
                </a:solidFill>
                <a:latin typeface="+mj-lt"/>
              </a:defRPr>
            </a:lvl5pPr>
          </a:lstStyle>
          <a:p>
            <a:pPr lvl="0"/>
            <a:r>
              <a:rPr lang="en-GB" noProof="0" dirty="0" smtClean="0"/>
              <a:t>Subtitle over up to three lines.</a:t>
            </a:r>
            <a:endParaRPr lang="en-GB" noProof="0" dirty="0"/>
          </a:p>
        </p:txBody>
      </p:sp>
    </p:spTree>
    <p:extLst>
      <p:ext uri="{BB962C8B-B14F-4D97-AF65-F5344CB8AC3E}">
        <p14:creationId xmlns:p14="http://schemas.microsoft.com/office/powerpoint/2010/main" val="122289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24D2269-3E59-47DF-B10F-5B419213410A}"/>
              </a:ext>
            </a:extLst>
          </p:cNvPr>
          <p:cNvSpPr/>
          <p:nvPr userDrawn="1"/>
        </p:nvSpPr>
        <p:spPr>
          <a:xfrm>
            <a:off x="-108520" y="-38250"/>
            <a:ext cx="468000" cy="52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Text Placeholder 8">
            <a:extLst>
              <a:ext uri="{FF2B5EF4-FFF2-40B4-BE49-F238E27FC236}">
                <a16:creationId xmlns="" xmlns:a16="http://schemas.microsoft.com/office/drawing/2014/main" id="{F3674A5E-8A96-419B-AC24-54C225A06C3F}"/>
              </a:ext>
            </a:extLst>
          </p:cNvPr>
          <p:cNvSpPr>
            <a:spLocks noGrp="1"/>
          </p:cNvSpPr>
          <p:nvPr>
            <p:ph type="body" sz="quarter" idx="12" hasCustomPrompt="1"/>
          </p:nvPr>
        </p:nvSpPr>
        <p:spPr>
          <a:xfrm>
            <a:off x="792163" y="4626000"/>
            <a:ext cx="5615837" cy="177998"/>
          </a:xfrm>
          <a:prstGeom prst="rect">
            <a:avLst/>
          </a:prstGeom>
        </p:spPr>
        <p:txBody>
          <a:bodyPr lIns="0" tIns="0" rIns="0" bIns="0"/>
          <a:lstStyle>
            <a:lvl1pPr marL="0" indent="0">
              <a:buNone/>
              <a:defRPr sz="800"/>
            </a:lvl1pPr>
            <a:lvl2pPr marL="155540" indent="0">
              <a:buNone/>
              <a:defRPr sz="800"/>
            </a:lvl2pPr>
            <a:lvl3pPr marL="311079" indent="0">
              <a:buNone/>
              <a:defRPr sz="800"/>
            </a:lvl3pPr>
            <a:lvl4pPr marL="466618" indent="0">
              <a:buNone/>
              <a:defRPr sz="800"/>
            </a:lvl4pPr>
            <a:lvl5pPr marL="622157" indent="0">
              <a:buNone/>
              <a:defRPr sz="800"/>
            </a:lvl5pPr>
          </a:lstStyle>
          <a:p>
            <a:pPr lvl="0"/>
            <a:r>
              <a:rPr lang="en-GB" noProof="0" dirty="0" smtClean="0"/>
              <a:t>Document title | </a:t>
            </a:r>
            <a:fld id="{DEC52B34-4675-4365-9D97-45A6EC7468C9}" type="datetime4">
              <a:rPr lang="en-GB" noProof="0" smtClean="0"/>
              <a:t>11 March 2019</a:t>
            </a:fld>
            <a:endParaRPr lang="en-GB" noProof="0" dirty="0"/>
          </a:p>
        </p:txBody>
      </p:sp>
      <p:sp>
        <p:nvSpPr>
          <p:cNvPr id="13" name="TextBox 12">
            <a:extLst>
              <a:ext uri="{FF2B5EF4-FFF2-40B4-BE49-F238E27FC236}">
                <a16:creationId xmlns="" xmlns:a16="http://schemas.microsoft.com/office/drawing/2014/main" id="{D2BA947C-7883-4EB8-AB90-C72661E57D62}"/>
              </a:ext>
            </a:extLst>
          </p:cNvPr>
          <p:cNvSpPr txBox="1"/>
          <p:nvPr userDrawn="1"/>
        </p:nvSpPr>
        <p:spPr>
          <a:xfrm>
            <a:off x="8028384" y="4510071"/>
            <a:ext cx="719616" cy="293927"/>
          </a:xfrm>
          <a:prstGeom prst="rect">
            <a:avLst/>
          </a:prstGeom>
          <a:noFill/>
        </p:spPr>
        <p:txBody>
          <a:bodyPr wrap="square" rtlCol="0" anchor="b">
            <a:spAutoFit/>
          </a:bodyPr>
          <a:lstStyle/>
          <a:p>
            <a:pPr algn="r"/>
            <a:fld id="{BE2A2A16-73DD-4B23-8068-A2F2CED2582B}" type="slidenum">
              <a:rPr lang="en-GB" sz="1310" b="1" noProof="0" smtClean="0">
                <a:solidFill>
                  <a:schemeClr val="accent2"/>
                </a:solidFill>
              </a:rPr>
              <a:pPr algn="r"/>
              <a:t>‹#›</a:t>
            </a:fld>
            <a:endParaRPr lang="en-GB" sz="1310" b="1" noProof="0" dirty="0">
              <a:solidFill>
                <a:schemeClr val="accent2"/>
              </a:solidFill>
            </a:endParaRPr>
          </a:p>
        </p:txBody>
      </p:sp>
      <p:sp>
        <p:nvSpPr>
          <p:cNvPr id="14" name="Text Placeholder 6">
            <a:extLst>
              <a:ext uri="{FF2B5EF4-FFF2-40B4-BE49-F238E27FC236}">
                <a16:creationId xmlns="" xmlns:a16="http://schemas.microsoft.com/office/drawing/2014/main" id="{D9DFFB0D-56F2-4EAA-9A87-4B957505158E}"/>
              </a:ext>
            </a:extLst>
          </p:cNvPr>
          <p:cNvSpPr>
            <a:spLocks noGrp="1"/>
          </p:cNvSpPr>
          <p:nvPr>
            <p:ph type="body" sz="quarter" idx="11"/>
          </p:nvPr>
        </p:nvSpPr>
        <p:spPr>
          <a:xfrm>
            <a:off x="792000" y="1295999"/>
            <a:ext cx="7956000" cy="2931513"/>
          </a:xfrm>
          <a:prstGeom prst="rect">
            <a:avLst/>
          </a:prstGeom>
        </p:spPr>
        <p:txBody>
          <a:bodyPr lIns="0" tIns="0" rIns="0" bIns="0"/>
          <a:lstStyle>
            <a:lvl1pPr marL="0" indent="0">
              <a:lnSpc>
                <a:spcPct val="100000"/>
              </a:lnSpc>
              <a:spcBef>
                <a:spcPts val="0"/>
              </a:spcBef>
              <a:spcAft>
                <a:spcPts val="1200"/>
              </a:spcAft>
              <a:buNone/>
              <a:defRPr sz="1700"/>
            </a:lvl1pPr>
            <a:lvl2pPr marL="155540" indent="0">
              <a:lnSpc>
                <a:spcPct val="100000"/>
              </a:lnSpc>
              <a:spcBef>
                <a:spcPts val="0"/>
              </a:spcBef>
              <a:spcAft>
                <a:spcPts val="1200"/>
              </a:spcAft>
              <a:buNone/>
              <a:defRPr sz="1700"/>
            </a:lvl2pPr>
            <a:lvl3pPr marL="311079" indent="0">
              <a:lnSpc>
                <a:spcPct val="100000"/>
              </a:lnSpc>
              <a:spcBef>
                <a:spcPts val="0"/>
              </a:spcBef>
              <a:spcAft>
                <a:spcPts val="1200"/>
              </a:spcAft>
              <a:buNone/>
              <a:defRPr sz="1700"/>
            </a:lvl3pPr>
            <a:lvl4pPr marL="466618" indent="0">
              <a:lnSpc>
                <a:spcPct val="100000"/>
              </a:lnSpc>
              <a:spcBef>
                <a:spcPts val="0"/>
              </a:spcBef>
              <a:spcAft>
                <a:spcPts val="1200"/>
              </a:spcAft>
              <a:buNone/>
              <a:defRPr sz="1700"/>
            </a:lvl4pPr>
            <a:lvl5pPr marL="622157" indent="0">
              <a:lnSpc>
                <a:spcPct val="100000"/>
              </a:lnSpc>
              <a:spcBef>
                <a:spcPts val="0"/>
              </a:spcBef>
              <a:spcAft>
                <a:spcPts val="1200"/>
              </a:spcAft>
              <a:buNone/>
              <a:defRPr sz="17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ext Placeholder 4">
            <a:extLst>
              <a:ext uri="{FF2B5EF4-FFF2-40B4-BE49-F238E27FC236}">
                <a16:creationId xmlns="" xmlns:a16="http://schemas.microsoft.com/office/drawing/2014/main" id="{E0C1029B-F0F6-494D-AFB5-54468B6CF1DB}"/>
              </a:ext>
            </a:extLst>
          </p:cNvPr>
          <p:cNvSpPr>
            <a:spLocks noGrp="1"/>
          </p:cNvSpPr>
          <p:nvPr>
            <p:ph type="body" sz="quarter" idx="10" hasCustomPrompt="1"/>
          </p:nvPr>
        </p:nvSpPr>
        <p:spPr>
          <a:xfrm>
            <a:off x="792000" y="557795"/>
            <a:ext cx="5616000" cy="396000"/>
          </a:xfrm>
          <a:prstGeom prst="rect">
            <a:avLst/>
          </a:prstGeom>
        </p:spPr>
        <p:txBody>
          <a:bodyPr lIns="0" tIns="0" rIns="0" bIns="0" anchor="b" anchorCtr="0"/>
          <a:lstStyle>
            <a:lvl1pPr marL="0" indent="0">
              <a:buNone/>
              <a:defRPr sz="2600" b="1">
                <a:solidFill>
                  <a:schemeClr val="accent2"/>
                </a:solidFill>
                <a:latin typeface="+mj-lt"/>
              </a:defRPr>
            </a:lvl1pPr>
            <a:lvl2pPr marL="155540" indent="0">
              <a:buNone/>
              <a:defRPr sz="2600" b="1">
                <a:solidFill>
                  <a:schemeClr val="accent2"/>
                </a:solidFill>
                <a:latin typeface="+mj-lt"/>
              </a:defRPr>
            </a:lvl2pPr>
            <a:lvl3pPr marL="311079" indent="0">
              <a:buNone/>
              <a:defRPr sz="2600" b="1">
                <a:solidFill>
                  <a:schemeClr val="accent2"/>
                </a:solidFill>
                <a:latin typeface="+mj-lt"/>
              </a:defRPr>
            </a:lvl3pPr>
            <a:lvl4pPr marL="466618" indent="0">
              <a:buNone/>
              <a:defRPr sz="2600" b="1">
                <a:solidFill>
                  <a:schemeClr val="accent2"/>
                </a:solidFill>
                <a:latin typeface="+mj-lt"/>
              </a:defRPr>
            </a:lvl4pPr>
            <a:lvl5pPr marL="622157" indent="0">
              <a:buNone/>
              <a:defRPr sz="2600" b="1">
                <a:solidFill>
                  <a:schemeClr val="accent2"/>
                </a:solidFill>
                <a:latin typeface="+mj-lt"/>
              </a:defRPr>
            </a:lvl5pPr>
          </a:lstStyle>
          <a:p>
            <a:pPr lvl="0"/>
            <a:r>
              <a:rPr lang="en-GB" noProof="0" dirty="0" smtClean="0"/>
              <a:t>One-line heading</a:t>
            </a:r>
            <a:endParaRPr lang="en-GB" noProof="0" dirty="0"/>
          </a:p>
        </p:txBody>
      </p:sp>
      <p:pic>
        <p:nvPicPr>
          <p:cNvPr id="8" name="Picture 7">
            <a:extLst>
              <a:ext uri="{FF2B5EF4-FFF2-40B4-BE49-F238E27FC236}">
                <a16:creationId xmlns="" xmlns:a16="http://schemas.microsoft.com/office/drawing/2014/main" id="{67ECBE77-1ADB-4651-A1CB-98D943838AF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7715"/>
          <a:stretch/>
        </p:blipFill>
        <p:spPr>
          <a:xfrm>
            <a:off x="7524328" y="411510"/>
            <a:ext cx="1223672" cy="536008"/>
          </a:xfrm>
          <a:prstGeom prst="rect">
            <a:avLst/>
          </a:prstGeom>
        </p:spPr>
      </p:pic>
    </p:spTree>
    <p:extLst>
      <p:ext uri="{BB962C8B-B14F-4D97-AF65-F5344CB8AC3E}">
        <p14:creationId xmlns:p14="http://schemas.microsoft.com/office/powerpoint/2010/main" val="6694432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 id="2147483652" r:id="rId5"/>
    <p:sldLayoutId id="2147483653" r:id="rId6"/>
    <p:sldLayoutId id="2147483654" r:id="rId7"/>
    <p:sldLayoutId id="2147483668" r:id="rId8"/>
    <p:sldLayoutId id="2147483655" r:id="rId9"/>
    <p:sldLayoutId id="2147483656" r:id="rId10"/>
    <p:sldLayoutId id="2147483659" r:id="rId11"/>
    <p:sldLayoutId id="2147483657" r:id="rId12"/>
    <p:sldLayoutId id="2147483658" r:id="rId13"/>
    <p:sldLayoutId id="2147483665" r:id="rId14"/>
    <p:sldLayoutId id="2147483666" r:id="rId15"/>
    <p:sldLayoutId id="2147483660" r:id="rId16"/>
    <p:sldLayoutId id="2147483661" r:id="rId17"/>
    <p:sldLayoutId id="2147483662" r:id="rId18"/>
    <p:sldLayoutId id="2147483663" r:id="rId19"/>
    <p:sldLayoutId id="2147483664" r:id="rId20"/>
    <p:sldLayoutId id="2147483669" r:id="rId21"/>
  </p:sldLayoutIdLst>
  <p:timing>
    <p:tnLst>
      <p:par>
        <p:cTn id="1" dur="indefinite" restart="never" nodeType="tmRoot"/>
      </p:par>
    </p:tnLst>
  </p:timing>
  <p:hf sldNum="0" hdr="0"/>
  <p:txStyles>
    <p:titleStyle>
      <a:lvl1pPr algn="ctr" defTabSz="311079" rtl="0" eaLnBrk="1" latinLnBrk="0" hangingPunct="1">
        <a:spcBef>
          <a:spcPct val="0"/>
        </a:spcBef>
        <a:buNone/>
        <a:defRPr sz="1497" kern="1200">
          <a:solidFill>
            <a:schemeClr val="tx1"/>
          </a:solidFill>
          <a:latin typeface="+mj-lt"/>
          <a:ea typeface="+mj-ea"/>
          <a:cs typeface="+mj-cs"/>
        </a:defRPr>
      </a:lvl1pPr>
    </p:titleStyle>
    <p:bodyStyle>
      <a:lvl1pPr marL="116655" indent="-116655" algn="l" defTabSz="311079" rtl="0" eaLnBrk="1" latinLnBrk="0" hangingPunct="1">
        <a:spcBef>
          <a:spcPct val="20000"/>
        </a:spcBef>
        <a:buFont typeface="Arial" pitchFamily="34" charset="0"/>
        <a:buChar char="•"/>
        <a:defRPr sz="1089" kern="1200">
          <a:solidFill>
            <a:schemeClr val="tx1"/>
          </a:solidFill>
          <a:latin typeface="+mn-lt"/>
          <a:ea typeface="+mn-ea"/>
          <a:cs typeface="+mn-cs"/>
        </a:defRPr>
      </a:lvl1pPr>
      <a:lvl2pPr marL="252752" indent="-97212" algn="l" defTabSz="311079" rtl="0" eaLnBrk="1" latinLnBrk="0" hangingPunct="1">
        <a:spcBef>
          <a:spcPct val="20000"/>
        </a:spcBef>
        <a:buFont typeface="Arial" pitchFamily="34" charset="0"/>
        <a:buChar char="–"/>
        <a:defRPr sz="953" kern="1200">
          <a:solidFill>
            <a:schemeClr val="tx1"/>
          </a:solidFill>
          <a:latin typeface="+mn-lt"/>
          <a:ea typeface="+mn-ea"/>
          <a:cs typeface="+mn-cs"/>
        </a:defRPr>
      </a:lvl2pPr>
      <a:lvl3pPr marL="388849" indent="-77770" algn="l" defTabSz="311079" rtl="0" eaLnBrk="1" latinLnBrk="0" hangingPunct="1">
        <a:spcBef>
          <a:spcPct val="20000"/>
        </a:spcBef>
        <a:buFont typeface="Arial" pitchFamily="34" charset="0"/>
        <a:buChar char="•"/>
        <a:defRPr sz="816" kern="1200">
          <a:solidFill>
            <a:schemeClr val="tx1"/>
          </a:solidFill>
          <a:latin typeface="+mn-lt"/>
          <a:ea typeface="+mn-ea"/>
          <a:cs typeface="+mn-cs"/>
        </a:defRPr>
      </a:lvl3pPr>
      <a:lvl4pPr marL="544388"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4pPr>
      <a:lvl5pPr marL="69992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p:bodyStyle>
    <p:otherStyle>
      <a:defPPr>
        <a:defRPr lang="en-US"/>
      </a:defPPr>
      <a:lvl1pPr marL="0" algn="l" defTabSz="311079" rtl="0" eaLnBrk="1" latinLnBrk="0" hangingPunct="1">
        <a:defRPr sz="612" kern="1200">
          <a:solidFill>
            <a:schemeClr val="tx1"/>
          </a:solidFill>
          <a:latin typeface="+mn-lt"/>
          <a:ea typeface="+mn-ea"/>
          <a:cs typeface="+mn-cs"/>
        </a:defRPr>
      </a:lvl1pPr>
      <a:lvl2pPr marL="155539" algn="l" defTabSz="311079" rtl="0" eaLnBrk="1" latinLnBrk="0" hangingPunct="1">
        <a:defRPr sz="612" kern="1200">
          <a:solidFill>
            <a:schemeClr val="tx1"/>
          </a:solidFill>
          <a:latin typeface="+mn-lt"/>
          <a:ea typeface="+mn-ea"/>
          <a:cs typeface="+mn-cs"/>
        </a:defRPr>
      </a:lvl2pPr>
      <a:lvl3pPr marL="311079" algn="l" defTabSz="311079" rtl="0" eaLnBrk="1" latinLnBrk="0" hangingPunct="1">
        <a:defRPr sz="612" kern="1200">
          <a:solidFill>
            <a:schemeClr val="tx1"/>
          </a:solidFill>
          <a:latin typeface="+mn-lt"/>
          <a:ea typeface="+mn-ea"/>
          <a:cs typeface="+mn-cs"/>
        </a:defRPr>
      </a:lvl3pPr>
      <a:lvl4pPr marL="466618" algn="l" defTabSz="311079" rtl="0" eaLnBrk="1" latinLnBrk="0" hangingPunct="1">
        <a:defRPr sz="612" kern="1200">
          <a:solidFill>
            <a:schemeClr val="tx1"/>
          </a:solidFill>
          <a:latin typeface="+mn-lt"/>
          <a:ea typeface="+mn-ea"/>
          <a:cs typeface="+mn-cs"/>
        </a:defRPr>
      </a:lvl4pPr>
      <a:lvl5pPr marL="622158" algn="l" defTabSz="311079" rtl="0" eaLnBrk="1" latinLnBrk="0" hangingPunct="1">
        <a:defRPr sz="612" kern="1200">
          <a:solidFill>
            <a:schemeClr val="tx1"/>
          </a:solidFill>
          <a:latin typeface="+mn-lt"/>
          <a:ea typeface="+mn-ea"/>
          <a:cs typeface="+mn-cs"/>
        </a:defRPr>
      </a:lvl5pPr>
      <a:lvl6pPr marL="777697" algn="l" defTabSz="311079" rtl="0" eaLnBrk="1" latinLnBrk="0" hangingPunct="1">
        <a:defRPr sz="612" kern="1200">
          <a:solidFill>
            <a:schemeClr val="tx1"/>
          </a:solidFill>
          <a:latin typeface="+mn-lt"/>
          <a:ea typeface="+mn-ea"/>
          <a:cs typeface="+mn-cs"/>
        </a:defRPr>
      </a:lvl6pPr>
      <a:lvl7pPr marL="933237" algn="l" defTabSz="311079" rtl="0" eaLnBrk="1" latinLnBrk="0" hangingPunct="1">
        <a:defRPr sz="612" kern="1200">
          <a:solidFill>
            <a:schemeClr val="tx1"/>
          </a:solidFill>
          <a:latin typeface="+mn-lt"/>
          <a:ea typeface="+mn-ea"/>
          <a:cs typeface="+mn-cs"/>
        </a:defRPr>
      </a:lvl7pPr>
      <a:lvl8pPr marL="1088776" algn="l" defTabSz="311079" rtl="0" eaLnBrk="1" latinLnBrk="0" hangingPunct="1">
        <a:defRPr sz="612" kern="1200">
          <a:solidFill>
            <a:schemeClr val="tx1"/>
          </a:solidFill>
          <a:latin typeface="+mn-lt"/>
          <a:ea typeface="+mn-ea"/>
          <a:cs typeface="+mn-cs"/>
        </a:defRPr>
      </a:lvl8pPr>
      <a:lvl9pPr marL="1244316" algn="l" defTabSz="311079" rtl="0" eaLnBrk="1" latinLnBrk="0" hangingPunct="1">
        <a:defRPr sz="6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trimmer.com/view/?v=Gef2nzTAN-k&amp;start=16&amp;end=68"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awSxPJsloQ" TargetMode="Externa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71699" y="1336705"/>
            <a:ext cx="3827910" cy="1595085"/>
          </a:xfrm>
        </p:spPr>
        <p:txBody>
          <a:bodyPr/>
          <a:lstStyle/>
          <a:p>
            <a:r>
              <a:rPr lang="en-GB" sz="3200" dirty="0" smtClean="0"/>
              <a:t>Places </a:t>
            </a:r>
            <a:r>
              <a:rPr lang="en-GB" sz="3200" dirty="0"/>
              <a:t>that are good for the </a:t>
            </a:r>
            <a:r>
              <a:rPr lang="en-GB" sz="3600" dirty="0">
                <a:solidFill>
                  <a:schemeClr val="tx2"/>
                </a:solidFill>
              </a:rPr>
              <a:t>planet</a:t>
            </a:r>
            <a:r>
              <a:rPr lang="en-GB" sz="3200" dirty="0"/>
              <a:t> and for</a:t>
            </a:r>
            <a:r>
              <a:rPr lang="en-GB" sz="3200" dirty="0">
                <a:solidFill>
                  <a:schemeClr val="accent2"/>
                </a:solidFill>
              </a:rPr>
              <a:t> </a:t>
            </a:r>
            <a:r>
              <a:rPr lang="en-GB" sz="3600" dirty="0">
                <a:solidFill>
                  <a:schemeClr val="tx2"/>
                </a:solidFill>
              </a:rPr>
              <a:t>people</a:t>
            </a:r>
          </a:p>
        </p:txBody>
      </p:sp>
      <p:sp>
        <p:nvSpPr>
          <p:cNvPr id="4" name="Text Placeholder 3"/>
          <p:cNvSpPr>
            <a:spLocks noGrp="1"/>
          </p:cNvSpPr>
          <p:nvPr>
            <p:ph type="body" sz="quarter" idx="12"/>
          </p:nvPr>
        </p:nvSpPr>
        <p:spPr>
          <a:xfrm>
            <a:off x="757870" y="3219822"/>
            <a:ext cx="4038749" cy="792088"/>
          </a:xfrm>
        </p:spPr>
        <p:txBody>
          <a:bodyPr/>
          <a:lstStyle/>
          <a:p>
            <a:r>
              <a:rPr lang="en-GB" sz="1800" dirty="0" smtClean="0">
                <a:solidFill>
                  <a:srgbClr val="CB3B95"/>
                </a:solidFill>
              </a:rPr>
              <a:t>Creating 20 minute neighbourhoods</a:t>
            </a:r>
            <a:endParaRPr lang="en-GB" sz="1800" dirty="0">
              <a:solidFill>
                <a:srgbClr val="CB3B95"/>
              </a:solidFill>
            </a:endParaRPr>
          </a:p>
        </p:txBody>
      </p:sp>
      <p:sp>
        <p:nvSpPr>
          <p:cNvPr id="5" name="Picture Placeholder 4"/>
          <p:cNvSpPr>
            <a:spLocks noGrp="1"/>
          </p:cNvSpPr>
          <p:nvPr>
            <p:ph type="pic" sz="quarter" idx="10"/>
          </p:nvPr>
        </p:nvSpPr>
        <p:spPr/>
      </p:sp>
      <p:pic>
        <p:nvPicPr>
          <p:cNvPr id="9" name="Picture 8"/>
          <p:cNvPicPr>
            <a:picLocks noChangeAspect="1"/>
          </p:cNvPicPr>
          <p:nvPr/>
        </p:nvPicPr>
        <p:blipFill rotWithShape="1">
          <a:blip r:embed="rId3"/>
          <a:srcRect l="33193" t="9043" r="17067" b="6704"/>
          <a:stretch/>
        </p:blipFill>
        <p:spPr>
          <a:xfrm>
            <a:off x="4838576" y="-38250"/>
            <a:ext cx="4392000" cy="5202288"/>
          </a:xfrm>
          <a:prstGeom prst="rect">
            <a:avLst/>
          </a:prstGeom>
        </p:spPr>
      </p:pic>
      <p:sp>
        <p:nvSpPr>
          <p:cNvPr id="6" name="Text Placeholder 3"/>
          <p:cNvSpPr txBox="1">
            <a:spLocks/>
          </p:cNvSpPr>
          <p:nvPr/>
        </p:nvSpPr>
        <p:spPr>
          <a:xfrm>
            <a:off x="2915816" y="182939"/>
            <a:ext cx="1715765" cy="396044"/>
          </a:xfrm>
          <a:prstGeom prst="rect">
            <a:avLst/>
          </a:prstGeom>
        </p:spPr>
        <p:txBody>
          <a:bodyPr lIns="0" tIns="0" rIns="0" bIns="0"/>
          <a:lstStyle>
            <a:lvl1pPr marL="0" indent="0" algn="l" defTabSz="311079" rtl="0" eaLnBrk="1" latinLnBrk="0" hangingPunct="1">
              <a:lnSpc>
                <a:spcPct val="100000"/>
              </a:lnSpc>
              <a:spcBef>
                <a:spcPts val="0"/>
              </a:spcBef>
              <a:buFont typeface="Arial" pitchFamily="34" charset="0"/>
              <a:buNone/>
              <a:defRPr sz="1400" b="1" kern="1200">
                <a:solidFill>
                  <a:schemeClr val="tx1"/>
                </a:solidFill>
                <a:latin typeface="+mj-lt"/>
                <a:ea typeface="+mn-ea"/>
                <a:cs typeface="+mn-cs"/>
              </a:defRPr>
            </a:lvl1pPr>
            <a:lvl2pPr marL="155540"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2pPr>
            <a:lvl3pPr marL="311079"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3pPr>
            <a:lvl4pPr marL="466618"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4pPr>
            <a:lvl5pPr marL="622157" indent="0" algn="l" defTabSz="311079" rtl="0" eaLnBrk="1" latinLnBrk="0" hangingPunct="1">
              <a:lnSpc>
                <a:spcPts val="2000"/>
              </a:lnSpc>
              <a:spcBef>
                <a:spcPts val="0"/>
              </a:spcBef>
              <a:buFont typeface="Arial" pitchFamily="34" charset="0"/>
              <a:buNone/>
              <a:defRPr sz="1400" b="1" kern="1200">
                <a:solidFill>
                  <a:schemeClr val="bg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dirty="0" smtClean="0"/>
              <a:t>Session 1a: </a:t>
            </a:r>
            <a:r>
              <a:rPr lang="en-GB" dirty="0" smtClean="0">
                <a:solidFill>
                  <a:schemeClr val="accent2"/>
                </a:solidFill>
              </a:rPr>
              <a:t>Engage</a:t>
            </a:r>
            <a:endParaRPr lang="en-GB" dirty="0">
              <a:solidFill>
                <a:schemeClr val="accent2"/>
              </a:solidFill>
            </a:endParaRPr>
          </a:p>
        </p:txBody>
      </p:sp>
    </p:spTree>
    <p:extLst>
      <p:ext uri="{BB962C8B-B14F-4D97-AF65-F5344CB8AC3E}">
        <p14:creationId xmlns:p14="http://schemas.microsoft.com/office/powerpoint/2010/main" val="803894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What are young people doing?</a:t>
            </a:r>
            <a:endParaRPr lang="en-GB" dirty="0"/>
          </a:p>
        </p:txBody>
      </p:sp>
      <p:pic>
        <p:nvPicPr>
          <p:cNvPr id="1026" name="Picture 2" descr="https://upload.wikimedia.org/wikipedia/commons/thumb/c/cd/Greta_Thunberg_4.jpg/800px-Greta_Thunberg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148240"/>
            <a:ext cx="2812082" cy="3655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0/Start_of_the_FridaysForFuture_Demonstration_25-01-2019_Berlin_28.jpg/1024px-Start_of_the_FridaysForFuture_Demonstration_25-01-2019_Berlin_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240" y="1253211"/>
            <a:ext cx="2229028" cy="16717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b/bd/School_Strike_for_Climate_in_Wellington_13.jpg/1024px-School_Strike_for_Climate_in_Wellington_1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554" y="3133448"/>
            <a:ext cx="2288682" cy="15265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dinburgh Climate Strike sees city streets fill with crowds &amp;#39;as far as the  eyes can see&amp;#39; - as it happened - Edinburgh Liv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599"/>
          <a:stretch/>
        </p:blipFill>
        <p:spPr bwMode="auto">
          <a:xfrm>
            <a:off x="6300192" y="3178747"/>
            <a:ext cx="2064684" cy="16324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Youth climate strikers blast Edinburgh Council plans to limit absence  permission | Edinburgh New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1258654"/>
            <a:ext cx="2289919" cy="171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279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HOME - UN Climate Change Conference (COP26) at the SEC – Glasgow 2021">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6" t="21347" r="51037" b="23032"/>
          <a:stretch/>
        </p:blipFill>
        <p:spPr bwMode="auto">
          <a:xfrm>
            <a:off x="2843808" y="1180891"/>
            <a:ext cx="3314676" cy="32393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0"/>
          </p:nvPr>
        </p:nvSpPr>
        <p:spPr/>
        <p:txBody>
          <a:bodyPr/>
          <a:lstStyle/>
          <a:p>
            <a:r>
              <a:rPr lang="en-GB" dirty="0" smtClean="0"/>
              <a:t>What is COP26?</a:t>
            </a:r>
            <a:endParaRPr lang="en-GB" dirty="0"/>
          </a:p>
        </p:txBody>
      </p:sp>
      <p:pic>
        <p:nvPicPr>
          <p:cNvPr id="8194" name="Picture 2" descr="Download Free png youtube-play-button-transparent-png-15 - My Hawaii -  DLPNG.com">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2211710"/>
            <a:ext cx="1073796" cy="1073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328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92000" y="1295998"/>
            <a:ext cx="4788112" cy="3435992"/>
          </a:xfrm>
        </p:spPr>
        <p:txBody>
          <a:bodyPr/>
          <a:lstStyle/>
          <a:p>
            <a:r>
              <a:rPr lang="en-GB" dirty="0" smtClean="0"/>
              <a:t>COP26 (</a:t>
            </a:r>
            <a:r>
              <a:rPr lang="en-GB" b="1" dirty="0">
                <a:solidFill>
                  <a:schemeClr val="accent2"/>
                </a:solidFill>
              </a:rPr>
              <a:t>C</a:t>
            </a:r>
            <a:r>
              <a:rPr lang="en-GB" dirty="0"/>
              <a:t>onference </a:t>
            </a:r>
            <a:r>
              <a:rPr lang="en-GB" b="1" dirty="0">
                <a:solidFill>
                  <a:schemeClr val="accent2"/>
                </a:solidFill>
              </a:rPr>
              <a:t>O</a:t>
            </a:r>
            <a:r>
              <a:rPr lang="en-GB" dirty="0"/>
              <a:t>f the </a:t>
            </a:r>
            <a:r>
              <a:rPr lang="en-GB" b="1" dirty="0" smtClean="0">
                <a:solidFill>
                  <a:schemeClr val="accent2"/>
                </a:solidFill>
              </a:rPr>
              <a:t>P</a:t>
            </a:r>
            <a:r>
              <a:rPr lang="en-GB" dirty="0" smtClean="0"/>
              <a:t>arties) is a </a:t>
            </a:r>
            <a:r>
              <a:rPr lang="en-GB" b="1" dirty="0" smtClean="0"/>
              <a:t>United Nations </a:t>
            </a:r>
            <a:r>
              <a:rPr lang="en-GB" dirty="0" smtClean="0"/>
              <a:t>Climate Change Conference.</a:t>
            </a:r>
          </a:p>
          <a:p>
            <a:r>
              <a:rPr lang="en-GB" sz="1600" dirty="0" smtClean="0"/>
              <a:t>It’s a global event where leaders from countries across the world come together to discuss how they’re going to tackle Climate Change. </a:t>
            </a:r>
          </a:p>
          <a:p>
            <a:r>
              <a:rPr lang="en-GB" sz="1600" dirty="0" smtClean="0"/>
              <a:t>It will be held in </a:t>
            </a:r>
            <a:r>
              <a:rPr lang="en-GB" sz="1600" b="1" dirty="0" smtClean="0"/>
              <a:t>Glasgow</a:t>
            </a:r>
            <a:r>
              <a:rPr lang="en-GB" sz="1600" dirty="0" smtClean="0"/>
              <a:t> from </a:t>
            </a:r>
            <a:r>
              <a:rPr lang="en-GB" sz="1600" b="1" dirty="0" smtClean="0"/>
              <a:t>1-12 November</a:t>
            </a:r>
            <a:r>
              <a:rPr lang="en-GB" sz="1600" dirty="0" smtClean="0"/>
              <a:t>.</a:t>
            </a:r>
          </a:p>
          <a:p>
            <a:pPr>
              <a:spcAft>
                <a:spcPts val="600"/>
              </a:spcAft>
            </a:pPr>
            <a:r>
              <a:rPr lang="en-GB" sz="1800" b="1" dirty="0" smtClean="0"/>
              <a:t>Aim:</a:t>
            </a:r>
            <a:r>
              <a:rPr lang="en-GB" sz="1800" b="1" dirty="0" smtClean="0">
                <a:solidFill>
                  <a:srgbClr val="CB3B95"/>
                </a:solidFill>
              </a:rPr>
              <a:t>	To stabilise greenhouse gas 					concentrations at a level that will 				stop dangerous human-caused 				climate change.</a:t>
            </a:r>
          </a:p>
          <a:p>
            <a:r>
              <a:rPr lang="en-GB" dirty="0" smtClean="0"/>
              <a:t>		</a:t>
            </a:r>
            <a:endParaRPr lang="en-GB" b="1" dirty="0"/>
          </a:p>
        </p:txBody>
      </p:sp>
      <p:sp>
        <p:nvSpPr>
          <p:cNvPr id="4" name="Text Placeholder 3"/>
          <p:cNvSpPr>
            <a:spLocks noGrp="1"/>
          </p:cNvSpPr>
          <p:nvPr>
            <p:ph type="body" sz="quarter" idx="10"/>
          </p:nvPr>
        </p:nvSpPr>
        <p:spPr/>
        <p:txBody>
          <a:bodyPr/>
          <a:lstStyle/>
          <a:p>
            <a:r>
              <a:rPr lang="en-GB" dirty="0" smtClean="0">
                <a:solidFill>
                  <a:schemeClr val="accent3"/>
                </a:solidFill>
              </a:rPr>
              <a:t>What is COP26?</a:t>
            </a:r>
            <a:endParaRPr lang="en-GB" dirty="0">
              <a:solidFill>
                <a:schemeClr val="accent3"/>
              </a:solidFill>
            </a:endParaRPr>
          </a:p>
        </p:txBody>
      </p:sp>
      <p:pic>
        <p:nvPicPr>
          <p:cNvPr id="9220" name="Picture 4" descr="COP26 Glasgow 2021 - Iberdrola"/>
          <p:cNvPicPr>
            <a:picLocks noChangeAspect="1" noChangeArrowheads="1"/>
          </p:cNvPicPr>
          <p:nvPr/>
        </p:nvPicPr>
        <p:blipFill rotWithShape="1">
          <a:blip r:embed="rId3">
            <a:extLst>
              <a:ext uri="{28A0092B-C50C-407E-A947-70E740481C1C}">
                <a14:useLocalDpi xmlns:a14="http://schemas.microsoft.com/office/drawing/2010/main" val="0"/>
              </a:ext>
            </a:extLst>
          </a:blip>
          <a:srcRect l="4390" r="41900"/>
          <a:stretch/>
        </p:blipFill>
        <p:spPr bwMode="auto">
          <a:xfrm>
            <a:off x="5724128" y="1277357"/>
            <a:ext cx="2925934" cy="305975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p:cNvSpPr>
            <a:spLocks noGrp="1"/>
          </p:cNvSpPr>
          <p:nvPr>
            <p:ph type="body" sz="quarter" idx="11"/>
          </p:nvPr>
        </p:nvSpPr>
        <p:spPr>
          <a:xfrm>
            <a:off x="431960" y="4542619"/>
            <a:ext cx="7092368" cy="621419"/>
          </a:xfrm>
        </p:spPr>
        <p:txBody>
          <a:bodyPr/>
          <a:lstStyle/>
          <a:p>
            <a:r>
              <a:rPr lang="en-GB" dirty="0" smtClean="0"/>
              <a:t>Simply put, we must keep temperature rise under 1.5</a:t>
            </a:r>
            <a:r>
              <a:rPr lang="en-GB" dirty="0" smtClean="0">
                <a:sym typeface="Symbol" panose="05050102010706020507" pitchFamily="18" charset="2"/>
              </a:rPr>
              <a:t>C.</a:t>
            </a:r>
            <a:endParaRPr lang="en-GB" dirty="0" smtClean="0"/>
          </a:p>
        </p:txBody>
      </p:sp>
    </p:spTree>
    <p:extLst>
      <p:ext uri="{BB962C8B-B14F-4D97-AF65-F5344CB8AC3E}">
        <p14:creationId xmlns:p14="http://schemas.microsoft.com/office/powerpoint/2010/main" val="647218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will happen at COP26?</a:t>
            </a:r>
            <a:endParaRPr lang="en-GB" dirty="0"/>
          </a:p>
        </p:txBody>
      </p:sp>
      <p:sp>
        <p:nvSpPr>
          <p:cNvPr id="3" name="Text Placeholder 2"/>
          <p:cNvSpPr>
            <a:spLocks noGrp="1"/>
          </p:cNvSpPr>
          <p:nvPr>
            <p:ph type="body" sz="quarter" idx="11"/>
          </p:nvPr>
        </p:nvSpPr>
        <p:spPr>
          <a:xfrm>
            <a:off x="792001" y="1295999"/>
            <a:ext cx="4063498" cy="2931513"/>
          </a:xfrm>
        </p:spPr>
        <p:txBody>
          <a:bodyPr/>
          <a:lstStyle/>
          <a:p>
            <a:r>
              <a:rPr lang="en-GB" dirty="0" smtClean="0"/>
              <a:t>The focus of COP26 will be discussing the </a:t>
            </a:r>
            <a:r>
              <a:rPr lang="en-GB" b="1" dirty="0" smtClean="0"/>
              <a:t>Paris Agreement</a:t>
            </a:r>
            <a:r>
              <a:rPr lang="en-GB" dirty="0" smtClean="0"/>
              <a:t>, which was signed by 196 countries in 2015. </a:t>
            </a:r>
          </a:p>
          <a:p>
            <a:r>
              <a:rPr lang="en-GB" sz="1600" dirty="0" smtClean="0"/>
              <a:t>This agreement says that countries must:</a:t>
            </a:r>
          </a:p>
          <a:p>
            <a:pPr marL="285750" indent="-285750">
              <a:spcAft>
                <a:spcPts val="800"/>
              </a:spcAft>
              <a:buFont typeface="Arial" panose="020B0604020202020204" pitchFamily="34" charset="0"/>
              <a:buChar char="•"/>
            </a:pPr>
            <a:r>
              <a:rPr lang="en-GB" sz="1600" dirty="0" smtClean="0"/>
              <a:t>Reduce their </a:t>
            </a:r>
            <a:r>
              <a:rPr lang="en-GB" sz="1600" b="1" dirty="0" smtClean="0"/>
              <a:t>greenhouse gas </a:t>
            </a:r>
            <a:r>
              <a:rPr lang="en-GB" sz="1600" dirty="0" smtClean="0"/>
              <a:t>production</a:t>
            </a:r>
          </a:p>
          <a:p>
            <a:pPr marL="285750" indent="-285750">
              <a:spcAft>
                <a:spcPts val="800"/>
              </a:spcAft>
              <a:buFont typeface="Arial" panose="020B0604020202020204" pitchFamily="34" charset="0"/>
              <a:buChar char="•"/>
            </a:pPr>
            <a:r>
              <a:rPr lang="en-GB" sz="1600" dirty="0" smtClean="0"/>
              <a:t>Keep global temperature rise </a:t>
            </a:r>
            <a:r>
              <a:rPr lang="en-GB" sz="1600" b="1" dirty="0" smtClean="0"/>
              <a:t>below 2</a:t>
            </a:r>
            <a:r>
              <a:rPr lang="en-GB" sz="1600" b="1" dirty="0" smtClean="0">
                <a:sym typeface="Symbol" panose="05050102010706020507" pitchFamily="18" charset="2"/>
              </a:rPr>
              <a:t></a:t>
            </a:r>
            <a:r>
              <a:rPr lang="en-GB" sz="1600" b="1" dirty="0" smtClean="0"/>
              <a:t>C</a:t>
            </a:r>
          </a:p>
          <a:p>
            <a:pPr marL="285750" indent="-285750">
              <a:spcAft>
                <a:spcPts val="800"/>
              </a:spcAft>
              <a:buFont typeface="Arial" panose="020B0604020202020204" pitchFamily="34" charset="0"/>
              <a:buChar char="•"/>
            </a:pPr>
            <a:r>
              <a:rPr lang="en-GB" sz="1600" dirty="0" smtClean="0"/>
              <a:t>Review progress every </a:t>
            </a:r>
            <a:r>
              <a:rPr lang="en-GB" sz="1600" b="1" dirty="0" smtClean="0"/>
              <a:t>5 years</a:t>
            </a:r>
          </a:p>
          <a:p>
            <a:pPr marL="285750" indent="-285750">
              <a:spcAft>
                <a:spcPts val="800"/>
              </a:spcAft>
              <a:buFont typeface="Arial" panose="020B0604020202020204" pitchFamily="34" charset="0"/>
              <a:buChar char="•"/>
            </a:pPr>
            <a:r>
              <a:rPr lang="en-GB" sz="1600" dirty="0" smtClean="0"/>
              <a:t>Spend </a:t>
            </a:r>
            <a:r>
              <a:rPr lang="en-GB" sz="1600" b="1" dirty="0" smtClean="0"/>
              <a:t>$100 billion </a:t>
            </a:r>
            <a:r>
              <a:rPr lang="en-GB" sz="1600" dirty="0" smtClean="0"/>
              <a:t>to help poorer countries.</a:t>
            </a:r>
            <a:endParaRPr lang="en-GB" sz="1600" dirty="0"/>
          </a:p>
        </p:txBody>
      </p:sp>
      <p:sp>
        <p:nvSpPr>
          <p:cNvPr id="6" name="Text Placeholder 5"/>
          <p:cNvSpPr>
            <a:spLocks noGrp="1"/>
          </p:cNvSpPr>
          <p:nvPr>
            <p:ph type="body" sz="quarter" idx="18"/>
          </p:nvPr>
        </p:nvSpPr>
        <p:spPr>
          <a:xfrm>
            <a:off x="5079876" y="4166343"/>
            <a:ext cx="3668124" cy="277615"/>
          </a:xfrm>
        </p:spPr>
        <p:txBody>
          <a:bodyPr/>
          <a:lstStyle/>
          <a:p>
            <a:r>
              <a:rPr lang="en-GB" dirty="0" smtClean="0"/>
              <a:t>World leaders at COP21 in Paris</a:t>
            </a:r>
            <a:endParaRPr lang="en-GB" dirty="0"/>
          </a:p>
        </p:txBody>
      </p:sp>
      <p:pic>
        <p:nvPicPr>
          <p:cNvPr id="10242" name="Picture 2" descr="United Nations Climate Change conference - Wikipedi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93" r="20285" b="4853"/>
          <a:stretch/>
        </p:blipFill>
        <p:spPr bwMode="auto">
          <a:xfrm>
            <a:off x="4984642" y="1295999"/>
            <a:ext cx="3763358" cy="2688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49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611560" y="1599642"/>
            <a:ext cx="3312368" cy="1944216"/>
          </a:xfrm>
        </p:spPr>
        <p:txBody>
          <a:bodyPr/>
          <a:lstStyle/>
          <a:p>
            <a:r>
              <a:rPr lang="en-GB" dirty="0" smtClean="0"/>
              <a:t>Where do our emissions come from?</a:t>
            </a:r>
            <a:endParaRPr lang="en-GB" dirty="0"/>
          </a:p>
        </p:txBody>
      </p:sp>
      <p:pic>
        <p:nvPicPr>
          <p:cNvPr id="1030" name="Picture 6" descr="Greenhouse Gas Emissions Statistics, 1990-2015 - Muhasebe News"/>
          <p:cNvPicPr>
            <a:picLocks noChangeAspect="1" noChangeArrowheads="1"/>
          </p:cNvPicPr>
          <p:nvPr/>
        </p:nvPicPr>
        <p:blipFill rotWithShape="1">
          <a:blip r:embed="rId3">
            <a:extLst>
              <a:ext uri="{28A0092B-C50C-407E-A947-70E740481C1C}">
                <a14:useLocalDpi xmlns:a14="http://schemas.microsoft.com/office/drawing/2010/main" val="0"/>
              </a:ext>
            </a:extLst>
          </a:blip>
          <a:srcRect l="45246"/>
          <a:stretch/>
        </p:blipFill>
        <p:spPr bwMode="auto">
          <a:xfrm>
            <a:off x="4140151" y="0"/>
            <a:ext cx="500384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6761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792000" y="557795"/>
            <a:ext cx="6516304" cy="396000"/>
          </a:xfrm>
        </p:spPr>
        <p:txBody>
          <a:bodyPr/>
          <a:lstStyle/>
          <a:p>
            <a:r>
              <a:rPr lang="en-GB" sz="2800" dirty="0" smtClean="0">
                <a:solidFill>
                  <a:schemeClr val="accent3"/>
                </a:solidFill>
              </a:rPr>
              <a:t>Where do </a:t>
            </a:r>
            <a:r>
              <a:rPr lang="en-GB" sz="2800" dirty="0" smtClean="0">
                <a:solidFill>
                  <a:srgbClr val="CB3B95"/>
                </a:solidFill>
              </a:rPr>
              <a:t>UK</a:t>
            </a:r>
            <a:r>
              <a:rPr lang="en-GB" sz="2800" dirty="0" smtClean="0">
                <a:solidFill>
                  <a:schemeClr val="accent3"/>
                </a:solidFill>
              </a:rPr>
              <a:t> Emissions come from?</a:t>
            </a:r>
            <a:endParaRPr lang="en-GB" sz="28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948212952"/>
              </p:ext>
            </p:extLst>
          </p:nvPr>
        </p:nvGraphicFramePr>
        <p:xfrm>
          <a:off x="2987825" y="812707"/>
          <a:ext cx="6146254" cy="448899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1"/>
          </p:nvPr>
        </p:nvSpPr>
        <p:spPr>
          <a:xfrm>
            <a:off x="779722" y="1208784"/>
            <a:ext cx="4284056" cy="2931513"/>
          </a:xfrm>
        </p:spPr>
        <p:txBody>
          <a:bodyPr/>
          <a:lstStyle/>
          <a:p>
            <a:pPr fontAlgn="base"/>
            <a:r>
              <a:rPr lang="en-GB" sz="1400" b="1" dirty="0" smtClean="0"/>
              <a:t>UK Emissions (2019)</a:t>
            </a:r>
          </a:p>
          <a:p>
            <a:pPr marL="285750" indent="-285750" fontAlgn="base">
              <a:spcAft>
                <a:spcPts val="600"/>
              </a:spcAft>
              <a:buFont typeface="Arial" panose="020B0604020202020204" pitchFamily="34" charset="0"/>
              <a:buChar char="•"/>
            </a:pPr>
            <a:r>
              <a:rPr lang="en-GB" sz="1400" dirty="0" smtClean="0"/>
              <a:t>Agriculture</a:t>
            </a:r>
          </a:p>
          <a:p>
            <a:pPr marL="285750" indent="-285750" fontAlgn="base">
              <a:spcAft>
                <a:spcPts val="600"/>
              </a:spcAft>
              <a:buFont typeface="Arial" panose="020B0604020202020204" pitchFamily="34" charset="0"/>
              <a:buChar char="•"/>
            </a:pPr>
            <a:r>
              <a:rPr lang="en-GB" sz="1400" dirty="0" smtClean="0"/>
              <a:t>Buildings</a:t>
            </a:r>
          </a:p>
          <a:p>
            <a:pPr marL="285750" indent="-285750" fontAlgn="base">
              <a:spcAft>
                <a:spcPts val="600"/>
              </a:spcAft>
              <a:buFont typeface="Arial" panose="020B0604020202020204" pitchFamily="34" charset="0"/>
              <a:buChar char="•"/>
            </a:pPr>
            <a:r>
              <a:rPr lang="en-GB" sz="1400" dirty="0" smtClean="0"/>
              <a:t>Bunker Fuels</a:t>
            </a:r>
          </a:p>
          <a:p>
            <a:pPr marL="285750" indent="-285750" fontAlgn="base">
              <a:spcAft>
                <a:spcPts val="600"/>
              </a:spcAft>
              <a:buFont typeface="Arial" panose="020B0604020202020204" pitchFamily="34" charset="0"/>
              <a:buChar char="•"/>
            </a:pPr>
            <a:r>
              <a:rPr lang="en-GB" sz="1400" dirty="0" smtClean="0"/>
              <a:t>Electricity &amp; Heat</a:t>
            </a:r>
          </a:p>
          <a:p>
            <a:pPr marL="285750" indent="-285750" fontAlgn="base">
              <a:spcAft>
                <a:spcPts val="600"/>
              </a:spcAft>
              <a:buFont typeface="Arial" panose="020B0604020202020204" pitchFamily="34" charset="0"/>
              <a:buChar char="•"/>
            </a:pPr>
            <a:r>
              <a:rPr lang="en-GB" sz="1400" dirty="0" smtClean="0"/>
              <a:t>Fuel Combustion</a:t>
            </a:r>
          </a:p>
          <a:p>
            <a:pPr marL="285750" indent="-285750" fontAlgn="base">
              <a:spcAft>
                <a:spcPts val="600"/>
              </a:spcAft>
              <a:buFont typeface="Arial" panose="020B0604020202020204" pitchFamily="34" charset="0"/>
              <a:buChar char="•"/>
            </a:pPr>
            <a:r>
              <a:rPr lang="en-GB" sz="1400" dirty="0" smtClean="0"/>
              <a:t>Industry</a:t>
            </a:r>
          </a:p>
          <a:p>
            <a:pPr marL="285750" indent="-285750" fontAlgn="base">
              <a:spcAft>
                <a:spcPts val="600"/>
              </a:spcAft>
              <a:buFont typeface="Arial" panose="020B0604020202020204" pitchFamily="34" charset="0"/>
              <a:buChar char="•"/>
            </a:pPr>
            <a:r>
              <a:rPr lang="en-GB" sz="1400" dirty="0" smtClean="0"/>
              <a:t>Manufacturing</a:t>
            </a:r>
          </a:p>
          <a:p>
            <a:pPr marL="285750" indent="-285750" fontAlgn="base">
              <a:spcAft>
                <a:spcPts val="600"/>
              </a:spcAft>
              <a:buFont typeface="Arial" panose="020B0604020202020204" pitchFamily="34" charset="0"/>
              <a:buChar char="•"/>
            </a:pPr>
            <a:r>
              <a:rPr lang="en-GB" sz="1400" dirty="0" smtClean="0"/>
              <a:t>Transport</a:t>
            </a:r>
          </a:p>
          <a:p>
            <a:pPr marL="285750" indent="-285750" fontAlgn="base">
              <a:spcAft>
                <a:spcPts val="600"/>
              </a:spcAft>
              <a:buFont typeface="Arial" panose="020B0604020202020204" pitchFamily="34" charset="0"/>
              <a:buChar char="•"/>
            </a:pPr>
            <a:r>
              <a:rPr lang="en-GB" sz="1400" dirty="0" smtClean="0"/>
              <a:t>Waste</a:t>
            </a:r>
            <a:endParaRPr lang="en-GB" sz="1400" dirty="0"/>
          </a:p>
          <a:p>
            <a:endParaRPr lang="en-GB" dirty="0"/>
          </a:p>
        </p:txBody>
      </p:sp>
    </p:spTree>
    <p:extLst>
      <p:ext uri="{BB962C8B-B14F-4D97-AF65-F5344CB8AC3E}">
        <p14:creationId xmlns:p14="http://schemas.microsoft.com/office/powerpoint/2010/main" val="2547119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800" dirty="0" smtClean="0">
                <a:solidFill>
                  <a:schemeClr val="accent3"/>
                </a:solidFill>
              </a:rPr>
              <a:t>Where do </a:t>
            </a:r>
            <a:r>
              <a:rPr lang="en-GB" sz="2800" dirty="0" smtClean="0">
                <a:solidFill>
                  <a:srgbClr val="CB3B95"/>
                </a:solidFill>
              </a:rPr>
              <a:t>UK</a:t>
            </a:r>
            <a:r>
              <a:rPr lang="en-GB" sz="2800" dirty="0" smtClean="0">
                <a:solidFill>
                  <a:schemeClr val="accent3"/>
                </a:solidFill>
              </a:rPr>
              <a:t> Emissions come from?</a:t>
            </a:r>
            <a:endParaRPr lang="en-GB" sz="2800" dirty="0">
              <a:solidFill>
                <a:schemeClr val="accent3"/>
              </a:solidFill>
            </a:endParaRPr>
          </a:p>
        </p:txBody>
      </p:sp>
      <p:graphicFrame>
        <p:nvGraphicFramePr>
          <p:cNvPr id="9" name="Chart 8"/>
          <p:cNvGraphicFramePr>
            <a:graphicFrameLocks/>
          </p:cNvGraphicFramePr>
          <p:nvPr>
            <p:extLst>
              <p:ext uri="{D42A27DB-BD31-4B8C-83A1-F6EECF244321}">
                <p14:modId xmlns:p14="http://schemas.microsoft.com/office/powerpoint/2010/main" val="2569552823"/>
              </p:ext>
            </p:extLst>
          </p:nvPr>
        </p:nvGraphicFramePr>
        <p:xfrm>
          <a:off x="1907704" y="953795"/>
          <a:ext cx="5800369" cy="42363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275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792000" y="1295999"/>
            <a:ext cx="4284056" cy="2931513"/>
          </a:xfrm>
        </p:spPr>
        <p:txBody>
          <a:bodyPr/>
          <a:lstStyle/>
          <a:p>
            <a:pPr fontAlgn="base"/>
            <a:r>
              <a:rPr lang="en-GB" sz="1400" b="1" dirty="0" smtClean="0"/>
              <a:t>UK Transport Emissions (2019)</a:t>
            </a:r>
          </a:p>
          <a:p>
            <a:pPr marL="285750" indent="-285750" fontAlgn="base">
              <a:spcAft>
                <a:spcPts val="600"/>
              </a:spcAft>
              <a:buFont typeface="Arial" panose="020B0604020202020204" pitchFamily="34" charset="0"/>
              <a:buChar char="•"/>
            </a:pPr>
            <a:r>
              <a:rPr lang="en-GB" sz="1400" dirty="0" smtClean="0"/>
              <a:t>Aviation </a:t>
            </a:r>
            <a:r>
              <a:rPr lang="en-GB" sz="1400" dirty="0"/>
              <a:t>(domestic)</a:t>
            </a:r>
          </a:p>
          <a:p>
            <a:pPr marL="285750" indent="-285750" fontAlgn="base">
              <a:spcAft>
                <a:spcPts val="600"/>
              </a:spcAft>
              <a:buFont typeface="Arial" panose="020B0604020202020204" pitchFamily="34" charset="0"/>
              <a:buChar char="•"/>
            </a:pPr>
            <a:r>
              <a:rPr lang="en-GB" sz="1400" dirty="0"/>
              <a:t>Buses/coaches</a:t>
            </a:r>
          </a:p>
          <a:p>
            <a:pPr marL="285750" indent="-285750" fontAlgn="base">
              <a:spcAft>
                <a:spcPts val="600"/>
              </a:spcAft>
              <a:buFont typeface="Arial" panose="020B0604020202020204" pitchFamily="34" charset="0"/>
              <a:buChar char="•"/>
            </a:pPr>
            <a:r>
              <a:rPr lang="en-GB" sz="1400" dirty="0"/>
              <a:t>Cars/taxis</a:t>
            </a:r>
          </a:p>
          <a:p>
            <a:pPr marL="285750" indent="-285750" fontAlgn="base">
              <a:spcAft>
                <a:spcPts val="600"/>
              </a:spcAft>
              <a:buFont typeface="Arial" panose="020B0604020202020204" pitchFamily="34" charset="0"/>
              <a:buChar char="•"/>
            </a:pPr>
            <a:r>
              <a:rPr lang="en-GB" sz="1400" dirty="0"/>
              <a:t>HGVs</a:t>
            </a:r>
          </a:p>
          <a:p>
            <a:pPr marL="285750" indent="-285750" fontAlgn="base">
              <a:spcAft>
                <a:spcPts val="600"/>
              </a:spcAft>
              <a:buFont typeface="Arial" panose="020B0604020202020204" pitchFamily="34" charset="0"/>
              <a:buChar char="•"/>
            </a:pPr>
            <a:r>
              <a:rPr lang="en-GB" sz="1400" dirty="0"/>
              <a:t>LGVs</a:t>
            </a:r>
          </a:p>
          <a:p>
            <a:pPr marL="285750" indent="-285750" fontAlgn="base">
              <a:spcAft>
                <a:spcPts val="600"/>
              </a:spcAft>
              <a:buFont typeface="Arial" panose="020B0604020202020204" pitchFamily="34" charset="0"/>
              <a:buChar char="•"/>
            </a:pPr>
            <a:r>
              <a:rPr lang="en-GB" sz="1400" dirty="0"/>
              <a:t>Rail</a:t>
            </a:r>
          </a:p>
          <a:p>
            <a:pPr marL="285750" indent="-285750" fontAlgn="base">
              <a:spcAft>
                <a:spcPts val="600"/>
              </a:spcAft>
              <a:buFont typeface="Arial" panose="020B0604020202020204" pitchFamily="34" charset="0"/>
              <a:buChar char="•"/>
            </a:pPr>
            <a:r>
              <a:rPr lang="en-GB" sz="1400" dirty="0"/>
              <a:t>Shipping (domestic)</a:t>
            </a:r>
          </a:p>
          <a:p>
            <a:pPr marL="285750" indent="-285750" fontAlgn="base">
              <a:spcAft>
                <a:spcPts val="600"/>
              </a:spcAft>
              <a:buFont typeface="Arial" panose="020B0604020202020204" pitchFamily="34" charset="0"/>
              <a:buChar char="•"/>
            </a:pPr>
            <a:r>
              <a:rPr lang="en-GB" sz="1400" dirty="0"/>
              <a:t>Other</a:t>
            </a:r>
          </a:p>
          <a:p>
            <a:endParaRPr lang="en-GB" dirty="0"/>
          </a:p>
        </p:txBody>
      </p:sp>
      <p:sp>
        <p:nvSpPr>
          <p:cNvPr id="4"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solidFill>
                  <a:srgbClr val="CB3B95"/>
                </a:solidFill>
              </a:rPr>
              <a:t>Transport </a:t>
            </a:r>
            <a:r>
              <a:rPr lang="en-GB" sz="2400" dirty="0" smtClean="0">
                <a:solidFill>
                  <a:schemeClr val="accent3"/>
                </a:solidFill>
              </a:rPr>
              <a:t>Emissions come from?</a:t>
            </a:r>
            <a:endParaRPr lang="en-GB" sz="2400" dirty="0">
              <a:solidFill>
                <a:schemeClr val="accent3"/>
              </a:solidFill>
            </a:endParaRPr>
          </a:p>
        </p:txBody>
      </p:sp>
      <p:graphicFrame>
        <p:nvGraphicFramePr>
          <p:cNvPr id="11" name="Chart 10"/>
          <p:cNvGraphicFramePr>
            <a:graphicFrameLocks/>
          </p:cNvGraphicFramePr>
          <p:nvPr>
            <p:extLst>
              <p:ext uri="{D42A27DB-BD31-4B8C-83A1-F6EECF244321}">
                <p14:modId xmlns:p14="http://schemas.microsoft.com/office/powerpoint/2010/main" val="541284556"/>
              </p:ext>
            </p:extLst>
          </p:nvPr>
        </p:nvGraphicFramePr>
        <p:xfrm>
          <a:off x="3491880" y="843558"/>
          <a:ext cx="5270612" cy="4405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5866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xfrm>
            <a:off x="792000" y="557795"/>
            <a:ext cx="6804336" cy="396000"/>
          </a:xfrm>
        </p:spPr>
        <p:txBody>
          <a:bodyPr/>
          <a:lstStyle/>
          <a:p>
            <a:r>
              <a:rPr lang="en-GB" sz="2400" dirty="0" smtClean="0">
                <a:solidFill>
                  <a:schemeClr val="accent3"/>
                </a:solidFill>
              </a:rPr>
              <a:t>Where do </a:t>
            </a:r>
            <a:r>
              <a:rPr lang="en-GB" sz="2400" dirty="0" smtClean="0">
                <a:solidFill>
                  <a:srgbClr val="CB3B95"/>
                </a:solidFill>
              </a:rPr>
              <a:t>Transport </a:t>
            </a:r>
            <a:r>
              <a:rPr lang="en-GB" sz="2400" dirty="0" smtClean="0">
                <a:solidFill>
                  <a:schemeClr val="accent3"/>
                </a:solidFill>
              </a:rPr>
              <a:t>Emissions come from?</a:t>
            </a:r>
            <a:endParaRPr lang="en-GB" sz="2400" dirty="0">
              <a:solidFill>
                <a:schemeClr val="accent3"/>
              </a:solidFill>
            </a:endParaRPr>
          </a:p>
        </p:txBody>
      </p:sp>
      <p:graphicFrame>
        <p:nvGraphicFramePr>
          <p:cNvPr id="8" name="Chart 7"/>
          <p:cNvGraphicFramePr>
            <a:graphicFrameLocks/>
          </p:cNvGraphicFramePr>
          <p:nvPr>
            <p:extLst>
              <p:ext uri="{D42A27DB-BD31-4B8C-83A1-F6EECF244321}">
                <p14:modId xmlns:p14="http://schemas.microsoft.com/office/powerpoint/2010/main" val="3665824818"/>
              </p:ext>
            </p:extLst>
          </p:nvPr>
        </p:nvGraphicFramePr>
        <p:xfrm>
          <a:off x="971600" y="1073026"/>
          <a:ext cx="8064896" cy="4070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340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9" y="1295998"/>
            <a:ext cx="4068033" cy="1131735"/>
          </a:xfrm>
        </p:spPr>
        <p:txBody>
          <a:bodyPr/>
          <a:lstStyle/>
          <a:p>
            <a:r>
              <a:rPr lang="en-GB" dirty="0" smtClean="0"/>
              <a:t>What is Scotland doing?</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9" y="2808000"/>
            <a:ext cx="4068033" cy="779970"/>
          </a:xfrm>
        </p:spPr>
        <p:txBody>
          <a:bodyPr/>
          <a:lstStyle/>
          <a:p>
            <a:r>
              <a:rPr lang="en-GB" dirty="0" smtClean="0"/>
              <a:t>Scotland’s Climate Change plan</a:t>
            </a:r>
          </a:p>
        </p:txBody>
      </p:sp>
      <p:pic>
        <p:nvPicPr>
          <p:cNvPr id="15" name="Picture 14"/>
          <p:cNvPicPr>
            <a:picLocks noChangeAspect="1"/>
          </p:cNvPicPr>
          <p:nvPr/>
        </p:nvPicPr>
        <p:blipFill rotWithShape="1">
          <a:blip r:embed="rId3"/>
          <a:srcRect l="6141" r="10959"/>
          <a:stretch/>
        </p:blipFill>
        <p:spPr>
          <a:xfrm>
            <a:off x="5076056" y="0"/>
            <a:ext cx="3888432" cy="5143500"/>
          </a:xfrm>
          <a:prstGeom prst="rect">
            <a:avLst/>
          </a:prstGeom>
        </p:spPr>
      </p:pic>
    </p:spTree>
    <p:extLst>
      <p:ext uri="{BB962C8B-B14F-4D97-AF65-F5344CB8AC3E}">
        <p14:creationId xmlns:p14="http://schemas.microsoft.com/office/powerpoint/2010/main" val="3628046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mj-lt"/>
              <a:buAutoNum type="arabicPeriod"/>
            </a:pPr>
            <a:r>
              <a:rPr lang="en-GB" dirty="0" smtClean="0"/>
              <a:t>Engage</a:t>
            </a:r>
          </a:p>
          <a:p>
            <a:pPr marL="0" indent="0">
              <a:spcAft>
                <a:spcPts val="600"/>
              </a:spcAft>
              <a:buNone/>
            </a:pPr>
            <a:r>
              <a:rPr lang="en-GB" sz="1200" b="0" dirty="0" smtClean="0"/>
              <a:t>	</a:t>
            </a:r>
            <a:r>
              <a:rPr lang="en-GB" sz="1400" b="0" dirty="0" smtClean="0"/>
              <a:t>Climate change and COP – what are they are how do 	they link?</a:t>
            </a:r>
          </a:p>
          <a:p>
            <a:pPr marL="0" indent="0">
              <a:spcAft>
                <a:spcPts val="600"/>
              </a:spcAft>
              <a:buNone/>
            </a:pPr>
            <a:r>
              <a:rPr lang="en-GB" sz="1400" b="0" dirty="0" smtClean="0"/>
              <a:t>	What is Scotland doing to tackle Climate Change?</a:t>
            </a:r>
          </a:p>
          <a:p>
            <a:pPr marL="0" indent="0">
              <a:spcAft>
                <a:spcPts val="600"/>
              </a:spcAft>
              <a:buNone/>
            </a:pPr>
            <a:r>
              <a:rPr lang="en-GB" sz="1400" b="0" dirty="0" smtClean="0"/>
              <a:t>	</a:t>
            </a:r>
            <a:r>
              <a:rPr lang="en-GB" sz="1400" b="0" dirty="0" smtClean="0">
                <a:solidFill>
                  <a:schemeClr val="bg1">
                    <a:lumMod val="65000"/>
                  </a:schemeClr>
                </a:solidFill>
              </a:rPr>
              <a:t>How could our local neighbourhood become a place 	that is good for both the planet and for people? </a:t>
            </a:r>
          </a:p>
          <a:p>
            <a:pPr marL="0" indent="0">
              <a:spcAft>
                <a:spcPts val="600"/>
              </a:spcAft>
              <a:buNone/>
            </a:pPr>
            <a:r>
              <a:rPr lang="en-GB" sz="1400" b="0" dirty="0">
                <a:solidFill>
                  <a:schemeClr val="bg1">
                    <a:lumMod val="65000"/>
                  </a:schemeClr>
                </a:solidFill>
              </a:rPr>
              <a:t>	</a:t>
            </a:r>
            <a:r>
              <a:rPr lang="en-GB" sz="1400" b="0" dirty="0" smtClean="0">
                <a:solidFill>
                  <a:schemeClr val="bg1">
                    <a:lumMod val="65000"/>
                  </a:schemeClr>
                </a:solidFill>
              </a:rPr>
              <a:t>What are 20 minute neighbourhoods?</a:t>
            </a:r>
          </a:p>
          <a:p>
            <a:pPr marL="342900" indent="-342900">
              <a:spcBef>
                <a:spcPts val="600"/>
              </a:spcBef>
              <a:buFont typeface="+mj-lt"/>
              <a:buAutoNum type="arabicPeriod" startAt="2"/>
            </a:pPr>
            <a:r>
              <a:rPr lang="en-GB" b="0" dirty="0" smtClean="0">
                <a:solidFill>
                  <a:schemeClr val="tx1">
                    <a:lumMod val="60000"/>
                    <a:lumOff val="40000"/>
                  </a:schemeClr>
                </a:solidFill>
              </a:rPr>
              <a:t>Explore: </a:t>
            </a:r>
            <a:r>
              <a:rPr lang="en-GB" sz="1200" b="0" dirty="0" smtClean="0">
                <a:solidFill>
                  <a:schemeClr val="bg1">
                    <a:lumMod val="65000"/>
                  </a:schemeClr>
                </a:solidFill>
              </a:rPr>
              <a:t>Go out into our local neighbourhood. </a:t>
            </a:r>
          </a:p>
          <a:p>
            <a:pPr marL="342900" indent="-342900">
              <a:buFont typeface="+mj-lt"/>
              <a:buAutoNum type="arabicPeriod" startAt="2"/>
            </a:pPr>
            <a:r>
              <a:rPr lang="en-GB" b="0" dirty="0" smtClean="0">
                <a:solidFill>
                  <a:schemeClr val="tx1">
                    <a:lumMod val="60000"/>
                    <a:lumOff val="40000"/>
                  </a:schemeClr>
                </a:solidFill>
              </a:rPr>
              <a:t>Evaluate:</a:t>
            </a:r>
            <a:r>
              <a:rPr lang="en-GB" b="0" dirty="0" smtClean="0">
                <a:solidFill>
                  <a:schemeClr val="bg1">
                    <a:lumMod val="65000"/>
                  </a:schemeClr>
                </a:solidFill>
              </a:rPr>
              <a:t> </a:t>
            </a:r>
            <a:r>
              <a:rPr lang="en-GB" sz="1200" b="0" dirty="0" smtClean="0">
                <a:solidFill>
                  <a:schemeClr val="bg1">
                    <a:lumMod val="65000"/>
                  </a:schemeClr>
                </a:solidFill>
              </a:rPr>
              <a:t>How does out local neighbourhood measure up?</a:t>
            </a:r>
          </a:p>
          <a:p>
            <a:pPr marL="342900" indent="-342900">
              <a:buFont typeface="+mj-lt"/>
              <a:buAutoNum type="arabicPeriod" startAt="2"/>
            </a:pPr>
            <a:r>
              <a:rPr lang="en-GB" b="0" dirty="0" smtClean="0">
                <a:solidFill>
                  <a:schemeClr val="tx1">
                    <a:lumMod val="60000"/>
                    <a:lumOff val="40000"/>
                  </a:schemeClr>
                </a:solidFill>
              </a:rPr>
              <a:t>Create: </a:t>
            </a:r>
            <a:r>
              <a:rPr lang="en-GB" sz="1200" b="0" dirty="0" smtClean="0">
                <a:solidFill>
                  <a:schemeClr val="bg1">
                    <a:lumMod val="65000"/>
                  </a:schemeClr>
                </a:solidFill>
              </a:rPr>
              <a:t>How would we design our local neighbourhood?</a:t>
            </a:r>
          </a:p>
        </p:txBody>
      </p:sp>
      <p:pic>
        <p:nvPicPr>
          <p:cNvPr id="17" name="Picture Placeholder 16"/>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8883" r="18883"/>
          <a:stretch>
            <a:fillRect/>
          </a:stretch>
        </p:blipFill>
        <p:spPr>
          <a:xfrm>
            <a:off x="5795963" y="1277938"/>
            <a:ext cx="2952750" cy="3149600"/>
          </a:xfrm>
        </p:spPr>
      </p:pic>
      <p:sp>
        <p:nvSpPr>
          <p:cNvPr id="4" name="Text Placeholder 3"/>
          <p:cNvSpPr>
            <a:spLocks noGrp="1"/>
          </p:cNvSpPr>
          <p:nvPr>
            <p:ph type="body" sz="quarter" idx="10"/>
          </p:nvPr>
        </p:nvSpPr>
        <p:spPr/>
        <p:txBody>
          <a:bodyPr/>
          <a:lstStyle/>
          <a:p>
            <a:r>
              <a:rPr lang="en-GB" dirty="0" smtClean="0"/>
              <a:t>Overview</a:t>
            </a:r>
            <a:endParaRPr lang="en-GB" dirty="0"/>
          </a:p>
        </p:txBody>
      </p:sp>
    </p:spTree>
    <p:extLst>
      <p:ext uri="{BB962C8B-B14F-4D97-AF65-F5344CB8AC3E}">
        <p14:creationId xmlns:p14="http://schemas.microsoft.com/office/powerpoint/2010/main" val="2258659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Scotland’s Climate Change Plan</a:t>
            </a:r>
            <a:endParaRPr lang="en-GB" dirty="0"/>
          </a:p>
        </p:txBody>
      </p:sp>
      <p:sp>
        <p:nvSpPr>
          <p:cNvPr id="3" name="Text Placeholder 2"/>
          <p:cNvSpPr>
            <a:spLocks noGrp="1"/>
          </p:cNvSpPr>
          <p:nvPr>
            <p:ph type="body" sz="quarter" idx="11"/>
          </p:nvPr>
        </p:nvSpPr>
        <p:spPr/>
        <p:txBody>
          <a:bodyPr/>
          <a:lstStyle/>
          <a:p>
            <a:r>
              <a:rPr lang="en-GB" dirty="0" smtClean="0"/>
              <a:t>The Scottish Government is aiming to reach </a:t>
            </a:r>
            <a:r>
              <a:rPr lang="en-GB" b="1" dirty="0" smtClean="0"/>
              <a:t>net zero</a:t>
            </a:r>
            <a:r>
              <a:rPr lang="en-GB" dirty="0" smtClean="0"/>
              <a:t> by 2045.</a:t>
            </a:r>
          </a:p>
          <a:p>
            <a:r>
              <a:rPr lang="en-GB" dirty="0" smtClean="0"/>
              <a:t> There are 7 key areas it is focussing on:</a:t>
            </a:r>
          </a:p>
          <a:p>
            <a:pPr marL="285750" indent="-285750">
              <a:spcAft>
                <a:spcPts val="0"/>
              </a:spcAft>
              <a:buFont typeface="Arial" panose="020B0604020202020204" pitchFamily="34" charset="0"/>
              <a:buChar char="•"/>
            </a:pPr>
            <a:r>
              <a:rPr lang="en-GB" dirty="0" smtClean="0"/>
              <a:t>Electricity</a:t>
            </a:r>
          </a:p>
          <a:p>
            <a:pPr marL="285750" indent="-285750">
              <a:spcAft>
                <a:spcPts val="0"/>
              </a:spcAft>
              <a:buFont typeface="Arial" panose="020B0604020202020204" pitchFamily="34" charset="0"/>
              <a:buChar char="•"/>
            </a:pPr>
            <a:r>
              <a:rPr lang="en-GB" dirty="0" smtClean="0"/>
              <a:t>Buildings</a:t>
            </a:r>
          </a:p>
          <a:p>
            <a:pPr marL="285750" indent="-285750">
              <a:spcAft>
                <a:spcPts val="0"/>
              </a:spcAft>
              <a:buFont typeface="Arial" panose="020B0604020202020204" pitchFamily="34" charset="0"/>
              <a:buChar char="•"/>
            </a:pPr>
            <a:r>
              <a:rPr lang="en-GB" b="1" dirty="0" smtClean="0"/>
              <a:t>Transport</a:t>
            </a:r>
          </a:p>
          <a:p>
            <a:pPr marL="285750" indent="-285750">
              <a:spcAft>
                <a:spcPts val="0"/>
              </a:spcAft>
              <a:buFont typeface="Arial" panose="020B0604020202020204" pitchFamily="34" charset="0"/>
              <a:buChar char="•"/>
            </a:pPr>
            <a:r>
              <a:rPr lang="en-GB" dirty="0" smtClean="0"/>
              <a:t>Industry</a:t>
            </a:r>
          </a:p>
          <a:p>
            <a:pPr marL="285750" indent="-285750">
              <a:spcAft>
                <a:spcPts val="0"/>
              </a:spcAft>
              <a:buFont typeface="Arial" panose="020B0604020202020204" pitchFamily="34" charset="0"/>
              <a:buChar char="•"/>
            </a:pPr>
            <a:r>
              <a:rPr lang="en-GB" dirty="0" smtClean="0"/>
              <a:t>Waste</a:t>
            </a:r>
          </a:p>
          <a:p>
            <a:pPr marL="285750" indent="-285750">
              <a:spcAft>
                <a:spcPts val="0"/>
              </a:spcAft>
              <a:buFont typeface="Arial" panose="020B0604020202020204" pitchFamily="34" charset="0"/>
              <a:buChar char="•"/>
            </a:pPr>
            <a:r>
              <a:rPr lang="en-GB" dirty="0" smtClean="0"/>
              <a:t>Land Use</a:t>
            </a:r>
          </a:p>
          <a:p>
            <a:pPr marL="285750" indent="-285750">
              <a:buFont typeface="Arial" panose="020B0604020202020204" pitchFamily="34" charset="0"/>
              <a:buChar char="•"/>
            </a:pPr>
            <a:r>
              <a:rPr lang="en-GB" dirty="0" smtClean="0"/>
              <a:t>Agriculture</a:t>
            </a:r>
          </a:p>
          <a:p>
            <a:endParaRPr lang="en-GB" dirty="0"/>
          </a:p>
        </p:txBody>
      </p:sp>
      <p:sp>
        <p:nvSpPr>
          <p:cNvPr id="6" name="Text Placeholder 5"/>
          <p:cNvSpPr>
            <a:spLocks noGrp="1"/>
          </p:cNvSpPr>
          <p:nvPr>
            <p:ph type="body" sz="quarter" idx="18"/>
          </p:nvPr>
        </p:nvSpPr>
        <p:spPr/>
        <p:txBody>
          <a:bodyPr/>
          <a:lstStyle/>
          <a:p>
            <a:r>
              <a:rPr lang="en-GB" dirty="0" smtClean="0"/>
              <a:t>Individual and household emissions by type</a:t>
            </a:r>
            <a:endParaRPr lang="en-GB" dirty="0"/>
          </a:p>
        </p:txBody>
      </p:sp>
      <p:pic>
        <p:nvPicPr>
          <p:cNvPr id="7" name="Picture 6"/>
          <p:cNvPicPr>
            <a:picLocks noChangeAspect="1"/>
          </p:cNvPicPr>
          <p:nvPr/>
        </p:nvPicPr>
        <p:blipFill rotWithShape="1">
          <a:blip r:embed="rId3"/>
          <a:srcRect t="12240" r="45225"/>
          <a:stretch/>
        </p:blipFill>
        <p:spPr>
          <a:xfrm>
            <a:off x="5796136" y="1295400"/>
            <a:ext cx="2952000" cy="1508331"/>
          </a:xfrm>
          <a:prstGeom prst="rect">
            <a:avLst/>
          </a:prstGeom>
        </p:spPr>
      </p:pic>
      <p:pic>
        <p:nvPicPr>
          <p:cNvPr id="10" name="Picture 9"/>
          <p:cNvPicPr>
            <a:picLocks noChangeAspect="1"/>
          </p:cNvPicPr>
          <p:nvPr/>
        </p:nvPicPr>
        <p:blipFill rotWithShape="1">
          <a:blip r:embed="rId3"/>
          <a:srcRect l="53634" t="29377" b="17426"/>
          <a:stretch/>
        </p:blipFill>
        <p:spPr>
          <a:xfrm>
            <a:off x="5784150" y="2904181"/>
            <a:ext cx="2952000" cy="1080120"/>
          </a:xfrm>
          <a:prstGeom prst="rect">
            <a:avLst/>
          </a:prstGeom>
        </p:spPr>
      </p:pic>
    </p:spTree>
    <p:extLst>
      <p:ext uri="{BB962C8B-B14F-4D97-AF65-F5344CB8AC3E}">
        <p14:creationId xmlns:p14="http://schemas.microsoft.com/office/powerpoint/2010/main" val="4194145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92000" y="557795"/>
            <a:ext cx="5796224" cy="396000"/>
          </a:xfrm>
        </p:spPr>
        <p:txBody>
          <a:bodyPr/>
          <a:lstStyle/>
          <a:p>
            <a:r>
              <a:rPr lang="en-GB" dirty="0" smtClean="0"/>
              <a:t>What does this mean for Transport?</a:t>
            </a:r>
            <a:endParaRPr lang="en-GB" dirty="0"/>
          </a:p>
        </p:txBody>
      </p:sp>
      <p:sp>
        <p:nvSpPr>
          <p:cNvPr id="3" name="Text Placeholder 2"/>
          <p:cNvSpPr>
            <a:spLocks noGrp="1"/>
          </p:cNvSpPr>
          <p:nvPr>
            <p:ph type="body" sz="quarter" idx="11"/>
          </p:nvPr>
        </p:nvSpPr>
        <p:spPr/>
        <p:txBody>
          <a:bodyPr/>
          <a:lstStyle/>
          <a:p>
            <a:pPr marL="285750" indent="-285750">
              <a:buFont typeface="Arial" panose="020B0604020202020204" pitchFamily="34" charset="0"/>
              <a:buChar char="•"/>
            </a:pPr>
            <a:r>
              <a:rPr lang="en-GB" dirty="0" smtClean="0"/>
              <a:t>No more petrol or diesel vehicles for sale by 2030. Instead, electric vehicles will be available. </a:t>
            </a:r>
          </a:p>
          <a:p>
            <a:pPr marL="285750" indent="-285750">
              <a:buFont typeface="Arial" panose="020B0604020202020204" pitchFamily="34" charset="0"/>
              <a:buChar char="•"/>
            </a:pPr>
            <a:r>
              <a:rPr lang="en-GB" dirty="0" smtClean="0"/>
              <a:t>By 2030 walking and cycling will be the most popular choice for everyday journeys. </a:t>
            </a:r>
          </a:p>
          <a:p>
            <a:pPr marL="285750" indent="-285750">
              <a:buFont typeface="Arial" panose="020B0604020202020204" pitchFamily="34" charset="0"/>
              <a:buChar char="•"/>
            </a:pPr>
            <a:r>
              <a:rPr lang="en-GB" dirty="0" smtClean="0"/>
              <a:t>Scotland will need more cycle paths, hire bikes, electric bikes, and cargo bikes.</a:t>
            </a:r>
          </a:p>
          <a:p>
            <a:pPr marL="285750" indent="-285750">
              <a:buFont typeface="Arial" panose="020B0604020202020204" pitchFamily="34" charset="0"/>
              <a:buChar char="•"/>
            </a:pPr>
            <a:r>
              <a:rPr lang="en-GB" dirty="0" smtClean="0"/>
              <a:t>More places will be made into </a:t>
            </a:r>
            <a:r>
              <a:rPr lang="en-GB" b="1" dirty="0" smtClean="0"/>
              <a:t>20 minute neighbourhoods</a:t>
            </a:r>
            <a:r>
              <a:rPr lang="en-GB" dirty="0" smtClean="0"/>
              <a:t>.</a:t>
            </a:r>
            <a:endParaRPr lang="en-GB" dirty="0"/>
          </a:p>
        </p:txBody>
      </p:sp>
      <p:sp>
        <p:nvSpPr>
          <p:cNvPr id="5" name="Picture Placeholder 4"/>
          <p:cNvSpPr>
            <a:spLocks noGrp="1"/>
          </p:cNvSpPr>
          <p:nvPr>
            <p:ph type="pic" sz="quarter" idx="13"/>
          </p:nvPr>
        </p:nvSpPr>
        <p:spPr>
          <a:xfrm>
            <a:off x="5796136" y="1295400"/>
            <a:ext cx="2952577" cy="2688901"/>
          </a:xfrm>
        </p:spPr>
      </p:sp>
      <p:sp>
        <p:nvSpPr>
          <p:cNvPr id="6" name="Text Placeholder 5"/>
          <p:cNvSpPr>
            <a:spLocks noGrp="1"/>
          </p:cNvSpPr>
          <p:nvPr>
            <p:ph type="body" sz="quarter" idx="18"/>
          </p:nvPr>
        </p:nvSpPr>
        <p:spPr/>
        <p:txBody>
          <a:bodyPr/>
          <a:lstStyle/>
          <a:p>
            <a:endParaRPr lang="en-GB" dirty="0"/>
          </a:p>
        </p:txBody>
      </p:sp>
      <p:pic>
        <p:nvPicPr>
          <p:cNvPr id="2052" name="Picture 4" descr="Tweerichtings fietspad met varkensruggen als middengeleide… | Flickr"/>
          <p:cNvPicPr>
            <a:picLocks noChangeAspect="1" noChangeArrowheads="1"/>
          </p:cNvPicPr>
          <p:nvPr/>
        </p:nvPicPr>
        <p:blipFill rotWithShape="1">
          <a:blip r:embed="rId3">
            <a:extLst>
              <a:ext uri="{28A0092B-C50C-407E-A947-70E740481C1C}">
                <a14:useLocalDpi xmlns:a14="http://schemas.microsoft.com/office/drawing/2010/main" val="0"/>
              </a:ext>
            </a:extLst>
          </a:blip>
          <a:srcRect l="20822" t="16687" r="20843"/>
          <a:stretch/>
        </p:blipFill>
        <p:spPr bwMode="auto">
          <a:xfrm>
            <a:off x="5796137" y="1267098"/>
            <a:ext cx="2970162" cy="2837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36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747 Carbon Footprint Illustrations &amp;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35029">
            <a:off x="5424005" y="-117438"/>
            <a:ext cx="2827264" cy="5617811"/>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9" y="791943"/>
            <a:ext cx="4284057" cy="1131735"/>
          </a:xfrm>
        </p:spPr>
        <p:txBody>
          <a:bodyPr/>
          <a:lstStyle/>
          <a:p>
            <a:r>
              <a:rPr lang="en-GB" dirty="0" smtClean="0"/>
              <a:t>What could </a:t>
            </a:r>
            <a:r>
              <a:rPr lang="en-GB" i="1" dirty="0" smtClean="0"/>
              <a:t>I </a:t>
            </a:r>
            <a:r>
              <a:rPr lang="en-GB" dirty="0" smtClean="0"/>
              <a:t>do?</a:t>
            </a:r>
            <a:endParaRPr lang="en-GB" dirty="0"/>
          </a:p>
        </p:txBody>
      </p:sp>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9" y="2295836"/>
            <a:ext cx="4284057" cy="779970"/>
          </a:xfrm>
        </p:spPr>
        <p:txBody>
          <a:bodyPr/>
          <a:lstStyle/>
          <a:p>
            <a:r>
              <a:rPr lang="en-GB" b="0" dirty="0" smtClean="0"/>
              <a:t>Come up with an action you could take to reduce your impact on the environment. </a:t>
            </a:r>
          </a:p>
        </p:txBody>
      </p:sp>
      <p:sp>
        <p:nvSpPr>
          <p:cNvPr id="7" name="Text Placeholder 3">
            <a:extLst>
              <a:ext uri="{FF2B5EF4-FFF2-40B4-BE49-F238E27FC236}">
                <a16:creationId xmlns="" xmlns:a16="http://schemas.microsoft.com/office/drawing/2014/main" id="{F01E9AFE-0714-43F4-8C00-2BBC2A04BDFC}"/>
              </a:ext>
            </a:extLst>
          </p:cNvPr>
          <p:cNvSpPr txBox="1">
            <a:spLocks/>
          </p:cNvSpPr>
          <p:nvPr/>
        </p:nvSpPr>
        <p:spPr>
          <a:xfrm>
            <a:off x="791998" y="3507854"/>
            <a:ext cx="6012250" cy="528733"/>
          </a:xfrm>
          <a:prstGeom prst="rect">
            <a:avLst/>
          </a:prstGeom>
        </p:spPr>
        <p:txBody>
          <a:bodyPr lIns="0" tIns="0" rIns="0" bIns="0"/>
          <a:lstStyle>
            <a:lvl1pPr marL="0" indent="0" algn="l" defTabSz="311079" rtl="0" eaLnBrk="1" latinLnBrk="0" hangingPunct="1">
              <a:lnSpc>
                <a:spcPct val="100000"/>
              </a:lnSpc>
              <a:spcBef>
                <a:spcPct val="20000"/>
              </a:spcBef>
              <a:buFont typeface="Arial" pitchFamily="34" charset="0"/>
              <a:buNone/>
              <a:defRPr sz="1800" b="1" kern="1200">
                <a:solidFill>
                  <a:schemeClr val="accent2"/>
                </a:solidFill>
                <a:latin typeface="+mj-lt"/>
                <a:ea typeface="+mn-ea"/>
                <a:cs typeface="+mn-cs"/>
              </a:defRPr>
            </a:lvl1pPr>
            <a:lvl2pPr marL="155540"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2pPr>
            <a:lvl3pPr marL="311079"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3pPr>
            <a:lvl4pPr marL="466618"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4pPr>
            <a:lvl5pPr marL="622157" indent="0" algn="l" defTabSz="311079" rtl="0" eaLnBrk="1" latinLnBrk="0" hangingPunct="1">
              <a:spcBef>
                <a:spcPct val="20000"/>
              </a:spcBef>
              <a:buFont typeface="Arial" pitchFamily="34" charset="0"/>
              <a:buNone/>
              <a:defRPr sz="2600" b="1" kern="1200">
                <a:solidFill>
                  <a:schemeClr val="accent2"/>
                </a:solidFill>
                <a:latin typeface="+mj-lt"/>
                <a:ea typeface="+mn-ea"/>
                <a:cs typeface="+mn-cs"/>
              </a:defRPr>
            </a:lvl5pPr>
            <a:lvl6pPr marL="855467"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6pPr>
            <a:lvl7pPr marL="101100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7pPr>
            <a:lvl8pPr marL="1166546"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8pPr>
            <a:lvl9pPr marL="1322085" indent="-77770" algn="l" defTabSz="311079" rtl="0" eaLnBrk="1" latinLnBrk="0" hangingPunct="1">
              <a:spcBef>
                <a:spcPct val="20000"/>
              </a:spcBef>
              <a:buFont typeface="Arial" pitchFamily="34" charset="0"/>
              <a:buChar char="•"/>
              <a:defRPr sz="680" kern="1200">
                <a:solidFill>
                  <a:schemeClr val="tx1"/>
                </a:solidFill>
                <a:latin typeface="+mn-lt"/>
                <a:ea typeface="+mn-ea"/>
                <a:cs typeface="+mn-cs"/>
              </a:defRPr>
            </a:lvl9pPr>
          </a:lstStyle>
          <a:p>
            <a:r>
              <a:rPr lang="en-GB" sz="2800" dirty="0" smtClean="0">
                <a:solidFill>
                  <a:schemeClr val="tx2"/>
                </a:solidFill>
              </a:rPr>
              <a:t>My personal climate pledge is to…</a:t>
            </a:r>
          </a:p>
        </p:txBody>
      </p:sp>
    </p:spTree>
    <p:extLst>
      <p:ext uri="{BB962C8B-B14F-4D97-AF65-F5344CB8AC3E}">
        <p14:creationId xmlns:p14="http://schemas.microsoft.com/office/powerpoint/2010/main" val="164219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73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8740" r="18553"/>
          <a:stretch/>
        </p:blipFill>
        <p:spPr>
          <a:xfrm>
            <a:off x="5784969" y="1275238"/>
            <a:ext cx="2963744" cy="3152300"/>
          </a:xfrm>
          <a:prstGeom prst="rect">
            <a:avLst/>
          </a:prstGeom>
        </p:spPr>
      </p:pic>
      <p:sp>
        <p:nvSpPr>
          <p:cNvPr id="4" name="Text Placeholder 3"/>
          <p:cNvSpPr>
            <a:spLocks noGrp="1"/>
          </p:cNvSpPr>
          <p:nvPr>
            <p:ph type="body" sz="quarter" idx="10"/>
          </p:nvPr>
        </p:nvSpPr>
        <p:spPr/>
        <p:txBody>
          <a:bodyPr/>
          <a:lstStyle/>
          <a:p>
            <a:r>
              <a:rPr lang="en-GB" dirty="0" smtClean="0"/>
              <a:t>Sustrans</a:t>
            </a:r>
          </a:p>
        </p:txBody>
      </p:sp>
      <p:sp>
        <p:nvSpPr>
          <p:cNvPr id="5" name="Text Placeholder 4"/>
          <p:cNvSpPr>
            <a:spLocks noGrp="1"/>
          </p:cNvSpPr>
          <p:nvPr>
            <p:ph type="body" sz="quarter" idx="11"/>
          </p:nvPr>
        </p:nvSpPr>
        <p:spPr>
          <a:xfrm>
            <a:off x="792000" y="1295999"/>
            <a:ext cx="4716103" cy="3147959"/>
          </a:xfrm>
        </p:spPr>
        <p:txBody>
          <a:bodyPr/>
          <a:lstStyle/>
          <a:p>
            <a:r>
              <a:rPr lang="en-GB" dirty="0" smtClean="0">
                <a:latin typeface="+mj-lt"/>
              </a:rPr>
              <a:t>These workshops have been designed by </a:t>
            </a:r>
            <a:r>
              <a:rPr lang="en-GB" b="1" dirty="0" smtClean="0">
                <a:solidFill>
                  <a:srgbClr val="CB3B95"/>
                </a:solidFill>
                <a:latin typeface="+mj-lt"/>
              </a:rPr>
              <a:t>Sustrans</a:t>
            </a:r>
            <a:r>
              <a:rPr lang="en-GB" dirty="0" smtClean="0">
                <a:solidFill>
                  <a:srgbClr val="000000"/>
                </a:solidFill>
                <a:latin typeface="+mj-lt"/>
              </a:rPr>
              <a:t>,</a:t>
            </a:r>
            <a:r>
              <a:rPr lang="en-GB" dirty="0" smtClean="0">
                <a:solidFill>
                  <a:schemeClr val="tx1">
                    <a:lumMod val="50000"/>
                  </a:schemeClr>
                </a:solidFill>
                <a:latin typeface="+mj-lt"/>
              </a:rPr>
              <a:t> a walking and cycling charity. </a:t>
            </a:r>
          </a:p>
          <a:p>
            <a:r>
              <a:rPr lang="en-GB" dirty="0" smtClean="0">
                <a:solidFill>
                  <a:schemeClr val="tx1">
                    <a:lumMod val="50000"/>
                  </a:schemeClr>
                </a:solidFill>
                <a:latin typeface="+mj-lt"/>
              </a:rPr>
              <a:t>Their vision is </a:t>
            </a:r>
            <a:r>
              <a:rPr lang="en-GB" b="1" dirty="0" smtClean="0">
                <a:solidFill>
                  <a:schemeClr val="tx1">
                    <a:lumMod val="50000"/>
                  </a:schemeClr>
                </a:solidFill>
                <a:latin typeface="+mj-lt"/>
              </a:rPr>
              <a:t>a society where the way we travel creates healthier places and happier lives for everyone.</a:t>
            </a:r>
            <a:endParaRPr lang="en-GB" dirty="0" smtClean="0">
              <a:solidFill>
                <a:schemeClr val="tx1">
                  <a:lumMod val="50000"/>
                </a:schemeClr>
              </a:solidFill>
              <a:latin typeface="+mj-lt"/>
            </a:endParaRPr>
          </a:p>
          <a:p>
            <a:r>
              <a:rPr lang="en-GB" sz="1600" dirty="0" smtClean="0">
                <a:solidFill>
                  <a:schemeClr val="accent2"/>
                </a:solidFill>
                <a:latin typeface="+mj-lt"/>
              </a:rPr>
              <a:t>They are concerned about climate change, as transport emits lots of greenhouse gases. </a:t>
            </a:r>
          </a:p>
          <a:p>
            <a:r>
              <a:rPr lang="en-GB" sz="1600" dirty="0" smtClean="0">
                <a:solidFill>
                  <a:schemeClr val="accent2"/>
                </a:solidFill>
                <a:latin typeface="+mj-lt"/>
              </a:rPr>
              <a:t>Most emissions from transport are caused by people driving their cars. </a:t>
            </a:r>
          </a:p>
          <a:p>
            <a:endParaRPr lang="en-GB" sz="1800" dirty="0" smtClean="0">
              <a:solidFill>
                <a:schemeClr val="tx1">
                  <a:lumMod val="50000"/>
                </a:schemeClr>
              </a:solidFill>
              <a:latin typeface="+mj-lt"/>
            </a:endParaRPr>
          </a:p>
          <a:p>
            <a:endParaRPr lang="en-GB" sz="1800" b="1" dirty="0">
              <a:solidFill>
                <a:schemeClr val="tx1">
                  <a:lumMod val="50000"/>
                </a:schemeClr>
              </a:solidFill>
              <a:latin typeface="+mj-lt"/>
            </a:endParaRPr>
          </a:p>
        </p:txBody>
      </p:sp>
    </p:spTree>
    <p:extLst>
      <p:ext uri="{BB962C8B-B14F-4D97-AF65-F5344CB8AC3E}">
        <p14:creationId xmlns:p14="http://schemas.microsoft.com/office/powerpoint/2010/main" val="378967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F01E9AFE-0714-43F4-8C00-2BBC2A04BDFC}"/>
              </a:ext>
            </a:extLst>
          </p:cNvPr>
          <p:cNvSpPr>
            <a:spLocks noGrp="1"/>
          </p:cNvSpPr>
          <p:nvPr>
            <p:ph type="body" sz="quarter" idx="10"/>
          </p:nvPr>
        </p:nvSpPr>
        <p:spPr>
          <a:xfrm>
            <a:off x="791998" y="2749306"/>
            <a:ext cx="3059920" cy="699854"/>
          </a:xfrm>
        </p:spPr>
        <p:txBody>
          <a:bodyPr/>
          <a:lstStyle/>
          <a:p>
            <a:r>
              <a:rPr lang="en-US" dirty="0" smtClean="0"/>
              <a:t>What is Climate Change, and what is COP26 trying to do about it?</a:t>
            </a:r>
            <a:endParaRPr lang="en-GB" dirty="0"/>
          </a:p>
        </p:txBody>
      </p:sp>
      <p:pic>
        <p:nvPicPr>
          <p:cNvPr id="6" name="Picture Placeholder 5"/>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2206" r="2206"/>
          <a:stretch>
            <a:fillRect/>
          </a:stretch>
        </p:blipFill>
        <p:spPr/>
      </p:pic>
      <p:grpSp>
        <p:nvGrpSpPr>
          <p:cNvPr id="7" name="Group 6"/>
          <p:cNvGrpSpPr/>
          <p:nvPr/>
        </p:nvGrpSpPr>
        <p:grpSpPr>
          <a:xfrm>
            <a:off x="3947899" y="-17712"/>
            <a:ext cx="5215101" cy="5181750"/>
            <a:chOff x="3947899" y="-38250"/>
            <a:chExt cx="5215101" cy="5181750"/>
          </a:xfrm>
        </p:grpSpPr>
        <p:pic>
          <p:nvPicPr>
            <p:cNvPr id="8" name="Picture 6" descr="New dates for COP26 – ENVRI Community"/>
            <p:cNvPicPr>
              <a:picLocks noChangeAspect="1" noChangeArrowheads="1"/>
            </p:cNvPicPr>
            <p:nvPr/>
          </p:nvPicPr>
          <p:blipFill rotWithShape="1">
            <a:blip r:embed="rId4">
              <a:extLst>
                <a:ext uri="{28A0092B-C50C-407E-A947-70E740481C1C}">
                  <a14:useLocalDpi xmlns:a14="http://schemas.microsoft.com/office/drawing/2010/main" val="0"/>
                </a:ext>
              </a:extLst>
            </a:blip>
            <a:srcRect l="42024" r="17274"/>
            <a:stretch/>
          </p:blipFill>
          <p:spPr bwMode="auto">
            <a:xfrm>
              <a:off x="5868144" y="-38250"/>
              <a:ext cx="3294856" cy="5181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OME - UN Climate Change Conference (COP26) at the SEC – Glasgow 2021"/>
            <p:cNvPicPr>
              <a:picLocks noChangeAspect="1" noChangeArrowheads="1"/>
            </p:cNvPicPr>
            <p:nvPr/>
          </p:nvPicPr>
          <p:blipFill rotWithShape="1">
            <a:blip r:embed="rId5">
              <a:extLst>
                <a:ext uri="{28A0092B-C50C-407E-A947-70E740481C1C}">
                  <a14:useLocalDpi xmlns:a14="http://schemas.microsoft.com/office/drawing/2010/main" val="0"/>
                </a:ext>
              </a:extLst>
            </a:blip>
            <a:srcRect l="11166" t="21347" r="51037" b="23032"/>
            <a:stretch/>
          </p:blipFill>
          <p:spPr bwMode="auto">
            <a:xfrm>
              <a:off x="3947899" y="1265400"/>
              <a:ext cx="2568317" cy="2509948"/>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a:extLst>
              <a:ext uri="{FF2B5EF4-FFF2-40B4-BE49-F238E27FC236}">
                <a16:creationId xmlns="" xmlns:a16="http://schemas.microsoft.com/office/drawing/2014/main" id="{465258C0-986B-481D-9C8F-ACE3DAC876F0}"/>
              </a:ext>
            </a:extLst>
          </p:cNvPr>
          <p:cNvSpPr>
            <a:spLocks noGrp="1"/>
          </p:cNvSpPr>
          <p:nvPr>
            <p:ph type="body" sz="quarter" idx="13"/>
          </p:nvPr>
        </p:nvSpPr>
        <p:spPr>
          <a:xfrm>
            <a:off x="791998" y="1202514"/>
            <a:ext cx="3924017" cy="1131735"/>
          </a:xfrm>
        </p:spPr>
        <p:txBody>
          <a:bodyPr/>
          <a:lstStyle/>
          <a:p>
            <a:r>
              <a:rPr lang="en-GB" sz="3600" dirty="0" smtClean="0"/>
              <a:t>Climate Change </a:t>
            </a:r>
            <a:br>
              <a:rPr lang="en-GB" sz="3600" dirty="0" smtClean="0"/>
            </a:br>
            <a:r>
              <a:rPr lang="en-GB" sz="3600" dirty="0" smtClean="0"/>
              <a:t>&amp; COP26</a:t>
            </a:r>
            <a:endParaRPr lang="en-GB" sz="3600" dirty="0"/>
          </a:p>
        </p:txBody>
      </p:sp>
    </p:spTree>
    <p:extLst>
      <p:ext uri="{BB962C8B-B14F-4D97-AF65-F5344CB8AC3E}">
        <p14:creationId xmlns:p14="http://schemas.microsoft.com/office/powerpoint/2010/main" val="986015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solidFill>
                  <a:schemeClr val="accent3"/>
                </a:solidFill>
              </a:rPr>
              <a:t>What is Climate Change?</a:t>
            </a:r>
            <a:endParaRPr lang="en-GB" dirty="0">
              <a:solidFill>
                <a:schemeClr val="accent3"/>
              </a:solidFill>
            </a:endParaRPr>
          </a:p>
        </p:txBody>
      </p:sp>
      <p:sp>
        <p:nvSpPr>
          <p:cNvPr id="5" name="Text Placeholder 4"/>
          <p:cNvSpPr>
            <a:spLocks noGrp="1"/>
          </p:cNvSpPr>
          <p:nvPr>
            <p:ph type="body" sz="quarter" idx="11"/>
          </p:nvPr>
        </p:nvSpPr>
        <p:spPr>
          <a:xfrm>
            <a:off x="792000" y="1295999"/>
            <a:ext cx="4716103" cy="3147959"/>
          </a:xfrm>
        </p:spPr>
        <p:txBody>
          <a:bodyPr/>
          <a:lstStyle/>
          <a:p>
            <a:r>
              <a:rPr lang="en-GB" b="1" dirty="0" smtClean="0">
                <a:solidFill>
                  <a:srgbClr val="CB3B95"/>
                </a:solidFill>
              </a:rPr>
              <a:t>Definition: </a:t>
            </a:r>
            <a:r>
              <a:rPr lang="en-GB" dirty="0" smtClean="0">
                <a:solidFill>
                  <a:srgbClr val="CB3B95"/>
                </a:solidFill>
              </a:rPr>
              <a:t>Change happening to our global climate over a long period of time</a:t>
            </a:r>
          </a:p>
          <a:p>
            <a:r>
              <a:rPr lang="en-GB" b="1" dirty="0" smtClean="0"/>
              <a:t>What’s the difference between weather and climate?</a:t>
            </a:r>
          </a:p>
          <a:p>
            <a:r>
              <a:rPr lang="en-GB" dirty="0" smtClean="0"/>
              <a:t>Global temperatures have been rising for over 100 years, and are now the highest on record. </a:t>
            </a:r>
          </a:p>
          <a:p>
            <a:r>
              <a:rPr lang="en-GB" dirty="0" smtClean="0"/>
              <a:t>This is changing our weather which impacts people, animals and plants around the world. </a:t>
            </a:r>
          </a:p>
          <a:p>
            <a:endParaRPr lang="en-GB" dirty="0"/>
          </a:p>
        </p:txBody>
      </p:sp>
      <p:sp>
        <p:nvSpPr>
          <p:cNvPr id="7" name="Picture Placeholder 6"/>
          <p:cNvSpPr>
            <a:spLocks noGrp="1"/>
          </p:cNvSpPr>
          <p:nvPr>
            <p:ph type="pic" sz="quarter" idx="13"/>
          </p:nvPr>
        </p:nvSpPr>
        <p:spPr/>
      </p:sp>
      <p:pic>
        <p:nvPicPr>
          <p:cNvPr id="10" name="Picture 2"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3">
            <a:extLst>
              <a:ext uri="{28A0092B-C50C-407E-A947-70E740481C1C}">
                <a14:useLocalDpi xmlns:a14="http://schemas.microsoft.com/office/drawing/2010/main" val="0"/>
              </a:ext>
            </a:extLst>
          </a:blip>
          <a:srcRect l="55823" t="4871" r="6750" b="21268"/>
          <a:stretch/>
        </p:blipFill>
        <p:spPr bwMode="auto">
          <a:xfrm>
            <a:off x="5870819" y="2761036"/>
            <a:ext cx="2885921" cy="15846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lustration of a weather forecast with text that reads 'Local Weather' next to an illustration of Earth and a thermometer with text that reads 'Global Climate'."/>
          <p:cNvPicPr>
            <a:picLocks noChangeAspect="1" noChangeArrowheads="1"/>
          </p:cNvPicPr>
          <p:nvPr/>
        </p:nvPicPr>
        <p:blipFill rotWithShape="1">
          <a:blip r:embed="rId3">
            <a:extLst>
              <a:ext uri="{28A0092B-C50C-407E-A947-70E740481C1C}">
                <a14:useLocalDpi xmlns:a14="http://schemas.microsoft.com/office/drawing/2010/main" val="0"/>
              </a:ext>
            </a:extLst>
          </a:blip>
          <a:srcRect l="4652" t="3728" r="55306" b="18252"/>
          <a:stretch/>
        </p:blipFill>
        <p:spPr bwMode="auto">
          <a:xfrm>
            <a:off x="5870819" y="1199524"/>
            <a:ext cx="2880569" cy="156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55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pPr marL="0" indent="0">
              <a:buNone/>
            </a:pPr>
            <a:r>
              <a:rPr lang="en-GB" dirty="0" smtClean="0"/>
              <a:t>Modern Climate Change is caused by people. </a:t>
            </a:r>
          </a:p>
          <a:p>
            <a:r>
              <a:rPr lang="en-GB" b="0" dirty="0" smtClean="0"/>
              <a:t>Human activity is releasing greenhouse gases into the atmosphere.</a:t>
            </a:r>
          </a:p>
          <a:p>
            <a:r>
              <a:rPr lang="en-GB" b="0" dirty="0" smtClean="0"/>
              <a:t>These gases include carbon dioxide, methane, and CFCs.</a:t>
            </a:r>
          </a:p>
          <a:p>
            <a:r>
              <a:rPr lang="en-GB" b="0" dirty="0" smtClean="0"/>
              <a:t>These emissions are causing the planet to warm up by trapping the sun’s heat.</a:t>
            </a:r>
          </a:p>
          <a:p>
            <a:pPr marL="0" indent="0">
              <a:buNone/>
            </a:pPr>
            <a:r>
              <a:rPr lang="en-GB" sz="2000" dirty="0" smtClean="0">
                <a:solidFill>
                  <a:srgbClr val="CB3B95"/>
                </a:solidFill>
              </a:rPr>
              <a:t>Where do these greenhouse gases come from?</a:t>
            </a:r>
            <a:endParaRPr lang="en-GB" sz="2000" dirty="0">
              <a:solidFill>
                <a:srgbClr val="CB3B95"/>
              </a:solidFill>
            </a:endParaRPr>
          </a:p>
        </p:txBody>
      </p:sp>
      <p:sp>
        <p:nvSpPr>
          <p:cNvPr id="3" name="Picture Placeholder 2"/>
          <p:cNvSpPr>
            <a:spLocks noGrp="1"/>
          </p:cNvSpPr>
          <p:nvPr>
            <p:ph type="pic" sz="quarter" idx="13"/>
          </p:nvPr>
        </p:nvSpPr>
        <p:spPr/>
      </p:sp>
      <p:sp>
        <p:nvSpPr>
          <p:cNvPr id="4" name="Text Placeholder 3"/>
          <p:cNvSpPr>
            <a:spLocks noGrp="1"/>
          </p:cNvSpPr>
          <p:nvPr>
            <p:ph type="body" sz="quarter" idx="10"/>
          </p:nvPr>
        </p:nvSpPr>
        <p:spPr/>
        <p:txBody>
          <a:bodyPr/>
          <a:lstStyle/>
          <a:p>
            <a:r>
              <a:rPr lang="en-GB" dirty="0" smtClean="0"/>
              <a:t>What causes Climate Change?</a:t>
            </a:r>
            <a:endParaRPr lang="en-GB" dirty="0"/>
          </a:p>
        </p:txBody>
      </p:sp>
      <p:sp>
        <p:nvSpPr>
          <p:cNvPr id="8" name="Text Placeholder 7"/>
          <p:cNvSpPr>
            <a:spLocks noGrp="1"/>
          </p:cNvSpPr>
          <p:nvPr>
            <p:ph type="body" sz="quarter" idx="18"/>
          </p:nvPr>
        </p:nvSpPr>
        <p:spPr/>
        <p:txBody>
          <a:bodyPr/>
          <a:lstStyle/>
          <a:p>
            <a:endParaRPr lang="en-GB"/>
          </a:p>
        </p:txBody>
      </p:sp>
      <p:pic>
        <p:nvPicPr>
          <p:cNvPr id="9" name="Picture 8"/>
          <p:cNvPicPr/>
          <p:nvPr/>
        </p:nvPicPr>
        <p:blipFill rotWithShape="1">
          <a:blip r:embed="rId3"/>
          <a:srcRect l="1812" t="2268" r="1812" b="2268"/>
          <a:stretch/>
        </p:blipFill>
        <p:spPr>
          <a:xfrm>
            <a:off x="5796136" y="1295400"/>
            <a:ext cx="2951864" cy="3076550"/>
          </a:xfrm>
          <a:prstGeom prst="rect">
            <a:avLst/>
          </a:prstGeom>
        </p:spPr>
      </p:pic>
    </p:spTree>
    <p:extLst>
      <p:ext uri="{BB962C8B-B14F-4D97-AF65-F5344CB8AC3E}">
        <p14:creationId xmlns:p14="http://schemas.microsoft.com/office/powerpoint/2010/main" val="54534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792001" y="1260079"/>
            <a:ext cx="2195824" cy="3183880"/>
          </a:xfrm>
        </p:spPr>
        <p:txBody>
          <a:bodyPr/>
          <a:lstStyle/>
          <a:p>
            <a:pPr marL="0" indent="0">
              <a:buNone/>
            </a:pPr>
            <a:r>
              <a:rPr lang="en-GB" sz="1900" b="0" dirty="0"/>
              <a:t>Climate change has caused our global temperature to rise by over </a:t>
            </a:r>
            <a:r>
              <a:rPr lang="en-GB" sz="1900" b="0" dirty="0">
                <a:solidFill>
                  <a:srgbClr val="FFC000"/>
                </a:solidFill>
              </a:rPr>
              <a:t>1⁰C since 1900</a:t>
            </a:r>
            <a:r>
              <a:rPr lang="en-GB" sz="1900" b="0" dirty="0"/>
              <a:t>. </a:t>
            </a:r>
            <a:endParaRPr lang="en-GB" sz="1900" b="0" dirty="0" smtClean="0"/>
          </a:p>
          <a:p>
            <a:pPr marL="0" indent="0">
              <a:buNone/>
            </a:pPr>
            <a:r>
              <a:rPr lang="en-GB" sz="1900" b="0" dirty="0" smtClean="0"/>
              <a:t>According to scientists, we need to keep our global temperature rise under </a:t>
            </a:r>
            <a:r>
              <a:rPr lang="en-GB" sz="1900" b="0" dirty="0" smtClean="0">
                <a:solidFill>
                  <a:srgbClr val="FF0000"/>
                </a:solidFill>
              </a:rPr>
              <a:t>1.5⁰C</a:t>
            </a:r>
            <a:r>
              <a:rPr lang="en-GB" sz="1900" b="0" dirty="0" smtClean="0">
                <a:solidFill>
                  <a:srgbClr val="000000"/>
                </a:solidFill>
              </a:rPr>
              <a:t>.</a:t>
            </a:r>
            <a:endParaRPr lang="en-GB" sz="1900" b="0" dirty="0">
              <a:solidFill>
                <a:srgbClr val="000000"/>
              </a:solidFill>
            </a:endParaRPr>
          </a:p>
        </p:txBody>
      </p:sp>
      <p:sp>
        <p:nvSpPr>
          <p:cNvPr id="3" name="Picture Placeholder 2"/>
          <p:cNvSpPr>
            <a:spLocks noGrp="1"/>
          </p:cNvSpPr>
          <p:nvPr>
            <p:ph type="pic" sz="quarter" idx="13"/>
          </p:nvPr>
        </p:nvSpPr>
        <p:spPr/>
      </p:sp>
      <p:sp>
        <p:nvSpPr>
          <p:cNvPr id="4" name="Text Placeholder 3"/>
          <p:cNvSpPr>
            <a:spLocks noGrp="1"/>
          </p:cNvSpPr>
          <p:nvPr>
            <p:ph type="body" sz="quarter" idx="10"/>
          </p:nvPr>
        </p:nvSpPr>
        <p:spPr>
          <a:xfrm>
            <a:off x="792000" y="557795"/>
            <a:ext cx="6588312" cy="396000"/>
          </a:xfrm>
        </p:spPr>
        <p:txBody>
          <a:bodyPr/>
          <a:lstStyle/>
          <a:p>
            <a:r>
              <a:rPr lang="en-GB" sz="2400" dirty="0" smtClean="0"/>
              <a:t>What happens when our climate changes?</a:t>
            </a:r>
            <a:endParaRPr lang="en-GB" sz="2400" dirty="0"/>
          </a:p>
        </p:txBody>
      </p:sp>
      <p:sp>
        <p:nvSpPr>
          <p:cNvPr id="8" name="Text Placeholder 7"/>
          <p:cNvSpPr>
            <a:spLocks noGrp="1"/>
          </p:cNvSpPr>
          <p:nvPr>
            <p:ph type="body" sz="quarter" idx="18"/>
          </p:nvPr>
        </p:nvSpPr>
        <p:spPr/>
        <p:txBody>
          <a:bodyPr/>
          <a:lstStyle/>
          <a:p>
            <a:endParaRPr lang="en-GB"/>
          </a:p>
        </p:txBody>
      </p:sp>
      <p:grpSp>
        <p:nvGrpSpPr>
          <p:cNvPr id="7" name="Group 6"/>
          <p:cNvGrpSpPr/>
          <p:nvPr/>
        </p:nvGrpSpPr>
        <p:grpSpPr>
          <a:xfrm>
            <a:off x="3087770" y="1260078"/>
            <a:ext cx="5660231" cy="3183880"/>
            <a:chOff x="3087770" y="1260078"/>
            <a:chExt cx="5660231" cy="3183880"/>
          </a:xfrm>
        </p:grpSpPr>
        <p:pic>
          <p:nvPicPr>
            <p:cNvPr id="1026" name="Picture 2" descr="https://lh6.googleusercontent.com/0yKrv6adZ5MsCMou5hPeEtiRMSEIfZbgcWgMLYQw0OyqkEpk3gjr9aHiUwLbvKUXgkbZeIJKg1XO3rjx9vkgpPNCWr8HzO38nTMfbDXu1Avm4aU40zNmIgs1I7uso2PeWTJn0EGsV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770" y="1260078"/>
              <a:ext cx="5660231" cy="31838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419872" y="1563638"/>
              <a:ext cx="3888432" cy="57606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53199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hlinkClick r:id="rId2"/>
          </p:cNvPr>
          <p:cNvPicPr>
            <a:picLocks noChangeAspect="1"/>
          </p:cNvPicPr>
          <p:nvPr/>
        </p:nvPicPr>
        <p:blipFill>
          <a:blip r:embed="rId3"/>
          <a:stretch>
            <a:fillRect/>
          </a:stretch>
        </p:blipFill>
        <p:spPr>
          <a:xfrm>
            <a:off x="1475656" y="1131590"/>
            <a:ext cx="6372200" cy="3527271"/>
          </a:xfrm>
          <a:prstGeom prst="rect">
            <a:avLst/>
          </a:prstGeom>
        </p:spPr>
      </p:pic>
      <p:pic>
        <p:nvPicPr>
          <p:cNvPr id="7" name="Picture 2" descr="Download Free png youtube-play-button-transparent-png-15 - My Hawaii -  DLPNG.com">
            <a:hlinkClick r:id="rId2"/>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24858" y="3363838"/>
            <a:ext cx="1073796" cy="107379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p:cNvSpPr>
            <a:spLocks noGrp="1"/>
          </p:cNvSpPr>
          <p:nvPr>
            <p:ph type="body" sz="quarter" idx="10"/>
          </p:nvPr>
        </p:nvSpPr>
        <p:spPr>
          <a:xfrm>
            <a:off x="792000" y="557795"/>
            <a:ext cx="5616000" cy="396000"/>
          </a:xfrm>
        </p:spPr>
        <p:txBody>
          <a:bodyPr/>
          <a:lstStyle/>
          <a:p>
            <a:r>
              <a:rPr lang="en-GB" dirty="0" smtClean="0"/>
              <a:t>Why is 1.5 degrees important?</a:t>
            </a:r>
            <a:endParaRPr lang="en-GB" dirty="0"/>
          </a:p>
        </p:txBody>
      </p:sp>
    </p:spTree>
    <p:extLst>
      <p:ext uri="{BB962C8B-B14F-4D97-AF65-F5344CB8AC3E}">
        <p14:creationId xmlns:p14="http://schemas.microsoft.com/office/powerpoint/2010/main" val="1794744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92000" y="557795"/>
            <a:ext cx="6156264" cy="396000"/>
          </a:xfrm>
        </p:spPr>
        <p:txBody>
          <a:bodyPr/>
          <a:lstStyle/>
          <a:p>
            <a:r>
              <a:rPr lang="en-GB" sz="2400" dirty="0" smtClean="0"/>
              <a:t>What are the impacts of Climate Change?</a:t>
            </a:r>
            <a:endParaRPr lang="en-GB" sz="2400" dirty="0"/>
          </a:p>
        </p:txBody>
      </p:sp>
      <p:sp>
        <p:nvSpPr>
          <p:cNvPr id="10" name="Text Placeholder 9"/>
          <p:cNvSpPr>
            <a:spLocks noGrp="1"/>
          </p:cNvSpPr>
          <p:nvPr>
            <p:ph type="body" sz="quarter" idx="11"/>
          </p:nvPr>
        </p:nvSpPr>
        <p:spPr>
          <a:xfrm>
            <a:off x="792000" y="1295999"/>
            <a:ext cx="4988907" cy="2931513"/>
          </a:xfrm>
        </p:spPr>
        <p:txBody>
          <a:bodyPr/>
          <a:lstStyle/>
          <a:p>
            <a:r>
              <a:rPr lang="en-GB" sz="1800" b="1" dirty="0" smtClean="0"/>
              <a:t>In groups, create a </a:t>
            </a:r>
            <a:r>
              <a:rPr lang="en-GB" sz="1800" b="1" dirty="0" smtClean="0">
                <a:solidFill>
                  <a:schemeClr val="accent2"/>
                </a:solidFill>
              </a:rPr>
              <a:t>mind map </a:t>
            </a:r>
            <a:r>
              <a:rPr lang="en-GB" sz="1800" b="1" dirty="0" smtClean="0"/>
              <a:t>showing the </a:t>
            </a:r>
            <a:r>
              <a:rPr lang="en-GB" sz="1800" b="1" dirty="0" smtClean="0">
                <a:solidFill>
                  <a:schemeClr val="accent5"/>
                </a:solidFill>
              </a:rPr>
              <a:t>impacts of climate change</a:t>
            </a:r>
            <a:r>
              <a:rPr lang="en-GB" sz="1800" b="1" dirty="0" smtClean="0"/>
              <a:t>.</a:t>
            </a:r>
          </a:p>
          <a:p>
            <a:pPr marL="342900" indent="-342900">
              <a:buFont typeface="+mj-lt"/>
              <a:buAutoNum type="arabicPeriod"/>
            </a:pPr>
            <a:r>
              <a:rPr lang="en-GB" dirty="0" smtClean="0"/>
              <a:t>Start by thinking about the </a:t>
            </a:r>
            <a:r>
              <a:rPr lang="en-GB" dirty="0" smtClean="0">
                <a:solidFill>
                  <a:srgbClr val="CB3B95"/>
                </a:solidFill>
              </a:rPr>
              <a:t>changes that are happening to the earth</a:t>
            </a:r>
            <a:r>
              <a:rPr lang="en-GB" dirty="0" smtClean="0"/>
              <a:t>.</a:t>
            </a:r>
          </a:p>
          <a:p>
            <a:r>
              <a:rPr lang="en-GB" dirty="0" smtClean="0"/>
              <a:t>		E.g. More extreme weather events like floods</a:t>
            </a:r>
          </a:p>
          <a:p>
            <a:pPr marL="342900" indent="-342900">
              <a:buFont typeface="+mj-lt"/>
              <a:buAutoNum type="arabicPeriod" startAt="2"/>
            </a:pPr>
            <a:r>
              <a:rPr lang="en-GB" dirty="0" smtClean="0"/>
              <a:t>Then think about how these changes could </a:t>
            </a:r>
            <a:r>
              <a:rPr lang="en-GB" dirty="0" smtClean="0">
                <a:solidFill>
                  <a:srgbClr val="CB3B95"/>
                </a:solidFill>
              </a:rPr>
              <a:t>impact people and animals</a:t>
            </a:r>
            <a:r>
              <a:rPr lang="en-GB" dirty="0" smtClean="0"/>
              <a:t>. </a:t>
            </a:r>
          </a:p>
          <a:p>
            <a:r>
              <a:rPr lang="en-GB" dirty="0" smtClean="0"/>
              <a:t>		E.g. People and animals could lose their 			homes due to flooding. </a:t>
            </a:r>
            <a:endParaRPr lang="en-GB" dirty="0"/>
          </a:p>
        </p:txBody>
      </p:sp>
      <p:sp>
        <p:nvSpPr>
          <p:cNvPr id="13" name="Picture Placeholder 12"/>
          <p:cNvSpPr>
            <a:spLocks noGrp="1"/>
          </p:cNvSpPr>
          <p:nvPr>
            <p:ph type="pic" sz="quarter" idx="13"/>
          </p:nvPr>
        </p:nvSpPr>
        <p:spPr/>
      </p:sp>
      <p:sp>
        <p:nvSpPr>
          <p:cNvPr id="14" name="Text Placeholder 13"/>
          <p:cNvSpPr>
            <a:spLocks noGrp="1"/>
          </p:cNvSpPr>
          <p:nvPr>
            <p:ph type="body" sz="quarter" idx="18"/>
          </p:nvPr>
        </p:nvSpPr>
        <p:spPr/>
        <p:txBody>
          <a:bodyPr/>
          <a:lstStyle/>
          <a:p>
            <a:endParaRPr lang="en-GB"/>
          </a:p>
        </p:txBody>
      </p:sp>
      <p:pic>
        <p:nvPicPr>
          <p:cNvPr id="16" name="Picture 15"/>
          <p:cNvPicPr>
            <a:picLocks noChangeAspect="1"/>
          </p:cNvPicPr>
          <p:nvPr/>
        </p:nvPicPr>
        <p:blipFill>
          <a:blip r:embed="rId3"/>
          <a:stretch>
            <a:fillRect/>
          </a:stretch>
        </p:blipFill>
        <p:spPr>
          <a:xfrm>
            <a:off x="5892770" y="1290394"/>
            <a:ext cx="2840714" cy="3186698"/>
          </a:xfrm>
          <a:prstGeom prst="rect">
            <a:avLst/>
          </a:prstGeom>
        </p:spPr>
      </p:pic>
    </p:spTree>
    <p:extLst>
      <p:ext uri="{BB962C8B-B14F-4D97-AF65-F5344CB8AC3E}">
        <p14:creationId xmlns:p14="http://schemas.microsoft.com/office/powerpoint/2010/main" val="131075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strans PowerPoint Theme">
  <a:themeElements>
    <a:clrScheme name="Sustrans">
      <a:dk1>
        <a:srgbClr val="414042"/>
      </a:dk1>
      <a:lt1>
        <a:sysClr val="window" lastClr="FFFFFF"/>
      </a:lt1>
      <a:dk2>
        <a:srgbClr val="C0D631"/>
      </a:dk2>
      <a:lt2>
        <a:srgbClr val="FFFFFF"/>
      </a:lt2>
      <a:accent1>
        <a:srgbClr val="A39A94"/>
      </a:accent1>
      <a:accent2>
        <a:srgbClr val="009BA7"/>
      </a:accent2>
      <a:accent3>
        <a:srgbClr val="253773"/>
      </a:accent3>
      <a:accent4>
        <a:srgbClr val="7FD2EA"/>
      </a:accent4>
      <a:accent5>
        <a:srgbClr val="FFCF41"/>
      </a:accent5>
      <a:accent6>
        <a:srgbClr val="506E5A"/>
      </a:accent6>
      <a:hlink>
        <a:srgbClr val="414042"/>
      </a:hlink>
      <a:folHlink>
        <a:srgbClr val="4140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 with guidelines.potx" id="{234CDD8E-C811-4303-B561-8D1DB61570AA}" vid="{B13AB005-C240-4DC0-BC2E-866CFDAC10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1992</TotalTime>
  <Words>1862</Words>
  <Application>Microsoft Office PowerPoint</Application>
  <PresentationFormat>On-screen Show (16:9)</PresentationFormat>
  <Paragraphs>225</Paragraphs>
  <Slides>23</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Arial Regular</vt:lpstr>
      <vt:lpstr>Calibri</vt:lpstr>
      <vt:lpstr>Symbol</vt:lpstr>
      <vt:lpstr>Wingdings</vt:lpstr>
      <vt:lpstr>Sustrans PowerPoint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Sustrans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Warburton</dc:creator>
  <cp:lastModifiedBy>Bethany Warburton</cp:lastModifiedBy>
  <cp:revision>103</cp:revision>
  <dcterms:created xsi:type="dcterms:W3CDTF">2021-06-01T11:54:01Z</dcterms:created>
  <dcterms:modified xsi:type="dcterms:W3CDTF">2021-09-10T10:49:07Z</dcterms:modified>
</cp:coreProperties>
</file>