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8" r:id="rId2"/>
    <p:sldId id="309" r:id="rId3"/>
    <p:sldId id="310" r:id="rId4"/>
    <p:sldId id="298" r:id="rId5"/>
    <p:sldId id="299" r:id="rId6"/>
    <p:sldId id="300" r:id="rId7"/>
    <p:sldId id="301" r:id="rId8"/>
    <p:sldId id="302" r:id="rId9"/>
    <p:sldId id="303" r:id="rId10"/>
    <p:sldId id="304" r:id="rId11"/>
    <p:sldId id="305" r:id="rId12"/>
    <p:sldId id="306" r:id="rId13"/>
    <p:sldId id="307" r:id="rId14"/>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9533" autoAdjust="0"/>
  </p:normalViewPr>
  <p:slideViewPr>
    <p:cSldViewPr>
      <p:cViewPr varScale="1">
        <p:scale>
          <a:sx n="78" d="100"/>
          <a:sy n="78" d="100"/>
        </p:scale>
        <p:origin x="1200" y="84"/>
      </p:cViewPr>
      <p:guideLst>
        <p:guide orient="horz" pos="1470"/>
        <p:guide pos="4948"/>
      </p:guideLst>
    </p:cSldViewPr>
  </p:slideViewPr>
  <p:notesTextViewPr>
    <p:cViewPr>
      <p:scale>
        <a:sx n="100" d="100"/>
        <a:sy n="100" d="100"/>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20/08/2021</a:t>
            </a:fld>
            <a:endParaRPr lang="en-GB"/>
          </a:p>
        </p:txBody>
      </p:sp>
      <p:sp>
        <p:nvSpPr>
          <p:cNvPr id="4" name="Footer Placeholder 3">
            <a:extLst>
              <a:ext uri="{FF2B5EF4-FFF2-40B4-BE49-F238E27FC236}">
                <a16:creationId xmlns:a16="http://schemas.microsoft.com/office/drawing/2014/main" xmlns=""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20/08/2021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18855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174528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Plan the route as a class using </a:t>
            </a:r>
            <a:r>
              <a:rPr lang="en-GB" baseline="0" dirty="0" smtClean="0"/>
              <a:t>Google </a:t>
            </a:r>
            <a:r>
              <a:rPr lang="en-GB" baseline="0" dirty="0" smtClean="0"/>
              <a:t>maps, and making sure you stay within the boundary shown on the map provided by Sustrans.</a:t>
            </a:r>
          </a:p>
          <a:p>
            <a:r>
              <a:rPr lang="en-GB" baseline="0" dirty="0" smtClean="0"/>
              <a:t>Encourage the class to identify places in the neighbourhood they could walk through – perhaps a park, a shopping street etc.</a:t>
            </a:r>
          </a:p>
          <a:p>
            <a:r>
              <a:rPr lang="en-GB" baseline="0" dirty="0" smtClean="0"/>
              <a:t>(Unfortunately there’s no easy way to create a circle on google maps)</a:t>
            </a:r>
          </a:p>
          <a:p>
            <a:endParaRPr lang="en-GB" baseline="0" dirty="0" smtClean="0"/>
          </a:p>
          <a:p>
            <a:r>
              <a:rPr lang="en-GB" baseline="0" dirty="0" smtClean="0"/>
              <a:t>The map and instructions can then be printed to be used when outside. </a:t>
            </a:r>
          </a:p>
          <a:p>
            <a:endParaRPr lang="en-GB" baseline="0" dirty="0" smtClean="0"/>
          </a:p>
          <a:p>
            <a:r>
              <a:rPr lang="en-GB" baseline="0" dirty="0" smtClean="0"/>
              <a:t>When creating the route, consider the different elements of a 20 minute neighbourhood and try and plan the route around them, to showcase either what is or isn’t present in your neighbourhood</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375207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It may be best to divide the class into groups to focus on different areas.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204844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36751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first</a:t>
            </a:r>
            <a:r>
              <a:rPr lang="en-GB" baseline="0" dirty="0" smtClean="0"/>
              <a:t> of four workshops, through which pupils will develop an understanding of why changing how we live can help tackle Climate Change, and learn about 20 minute neighbourhoods. </a:t>
            </a:r>
          </a:p>
          <a:p>
            <a:endParaRPr lang="en-GB" baseline="0" dirty="0" smtClean="0"/>
          </a:p>
          <a:p>
            <a:r>
              <a:rPr lang="en-GB" baseline="0" dirty="0" smtClean="0"/>
              <a:t>The four sessions are outlined in the slide:</a:t>
            </a:r>
          </a:p>
          <a:p>
            <a:pPr marL="228600" lvl="0" indent="-228600">
              <a:buFont typeface="+mj-lt"/>
              <a:buAutoNum type="arabicPeriod"/>
            </a:pPr>
            <a:r>
              <a:rPr lang="en-GB" sz="818" kern="1200" dirty="0" smtClean="0">
                <a:solidFill>
                  <a:schemeClr val="tx1"/>
                </a:solidFill>
                <a:effectLst/>
                <a:latin typeface="+mn-lt"/>
                <a:ea typeface="+mn-ea"/>
                <a:cs typeface="+mn-cs"/>
              </a:rPr>
              <a:t>Engage – learn about COP26, how we can create places that are good for the planet and for people</a:t>
            </a:r>
          </a:p>
          <a:p>
            <a:pPr marL="228600" lvl="0" indent="-228600">
              <a:buFont typeface="+mj-lt"/>
              <a:buAutoNum type="arabicPeriod"/>
            </a:pPr>
            <a:r>
              <a:rPr lang="en-GB" sz="818" kern="1200" dirty="0" smtClean="0">
                <a:solidFill>
                  <a:schemeClr val="tx1"/>
                </a:solidFill>
                <a:effectLst/>
                <a:latin typeface="+mn-lt"/>
                <a:ea typeface="+mn-ea"/>
                <a:cs typeface="+mn-cs"/>
              </a:rPr>
              <a:t>Explore – go out and explore your own 20 minute neighbourhood</a:t>
            </a:r>
          </a:p>
          <a:p>
            <a:pPr marL="228600" lvl="0" indent="-228600">
              <a:buFont typeface="+mj-lt"/>
              <a:buAutoNum type="arabicPeriod"/>
            </a:pPr>
            <a:r>
              <a:rPr lang="en-GB" sz="818" kern="1200" dirty="0" smtClean="0">
                <a:solidFill>
                  <a:schemeClr val="tx1"/>
                </a:solidFill>
                <a:effectLst/>
                <a:latin typeface="+mn-lt"/>
                <a:ea typeface="+mn-ea"/>
                <a:cs typeface="+mn-cs"/>
              </a:rPr>
              <a:t>Evaluate – think about how well your neighbourhood measures up; what was good and what could be better</a:t>
            </a:r>
          </a:p>
          <a:p>
            <a:pPr marL="228600" lvl="0" indent="-228600">
              <a:buFont typeface="+mj-lt"/>
              <a:buAutoNum type="arabicPeriod"/>
            </a:pPr>
            <a:r>
              <a:rPr lang="en-GB" sz="818" kern="1200" dirty="0" smtClean="0">
                <a:solidFill>
                  <a:schemeClr val="tx1"/>
                </a:solidFill>
                <a:effectLst/>
                <a:latin typeface="+mn-lt"/>
                <a:ea typeface="+mn-ea"/>
                <a:cs typeface="+mn-cs"/>
              </a:rPr>
              <a:t>Create – design a vision of a 20 minute neighbourhood</a:t>
            </a:r>
          </a:p>
          <a:p>
            <a:pPr marL="228600" lvl="0" indent="-228600">
              <a:buFont typeface="+mj-lt"/>
              <a:buAutoNum type="arabicPeriod"/>
            </a:pP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Overview of this session</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What is COP26, and why is it important?</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Who are Sustrans, and what are we doing about Climate Change and COP?</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Government transport targets?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How could the places we live be changed to help </a:t>
            </a:r>
            <a:r>
              <a:rPr lang="en-GB" sz="818" kern="1200" dirty="0" smtClean="0">
                <a:solidFill>
                  <a:schemeClr val="tx1"/>
                </a:solidFill>
                <a:effectLst/>
                <a:latin typeface="+mn-lt"/>
                <a:ea typeface="+mn-ea"/>
                <a:cs typeface="+mn-cs"/>
              </a:rPr>
              <a:t>make </a:t>
            </a:r>
            <a:r>
              <a:rPr lang="en-GB" sz="818" kern="1200" dirty="0" smtClean="0">
                <a:solidFill>
                  <a:schemeClr val="tx1"/>
                </a:solidFill>
                <a:effectLst/>
                <a:latin typeface="+mn-lt"/>
                <a:ea typeface="+mn-ea"/>
                <a:cs typeface="+mn-cs"/>
              </a:rPr>
              <a:t>both the planet and people healthier? What is a 20 minute neighbourhood?</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Prepare for the next session – work out where we want to explore in our 20 minute neighbourhood. </a:t>
            </a:r>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284137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Climate change – change happening to our global climate over a long time</a:t>
            </a:r>
            <a:r>
              <a:rPr lang="en-GB" sz="818" kern="1200" baseline="0" dirty="0" smtClean="0">
                <a:solidFill>
                  <a:schemeClr val="tx1"/>
                </a:solidFill>
                <a:effectLst/>
                <a:latin typeface="+mn-lt"/>
                <a:ea typeface="+mn-ea"/>
                <a:cs typeface="+mn-cs"/>
              </a:rPr>
              <a:t> period. </a:t>
            </a:r>
          </a:p>
          <a:p>
            <a:r>
              <a:rPr lang="en-GB" sz="818" kern="1200" baseline="0" dirty="0" smtClean="0">
                <a:solidFill>
                  <a:schemeClr val="tx1"/>
                </a:solidFill>
                <a:effectLst/>
                <a:latin typeface="+mn-lt"/>
                <a:ea typeface="+mn-ea"/>
                <a:cs typeface="+mn-cs"/>
              </a:rPr>
              <a:t>Climate change is caused by humans. In the last 50+ years we have released too many greenhouse gases (including carbon dioxide) into the air. These gases trap the </a:t>
            </a:r>
            <a:r>
              <a:rPr lang="en-GB" sz="818" kern="1200" baseline="0" dirty="0" smtClean="0">
                <a:solidFill>
                  <a:schemeClr val="tx1"/>
                </a:solidFill>
                <a:effectLst/>
                <a:latin typeface="+mn-lt"/>
                <a:ea typeface="+mn-ea"/>
                <a:cs typeface="+mn-cs"/>
              </a:rPr>
              <a:t>sun’s </a:t>
            </a:r>
            <a:r>
              <a:rPr lang="en-GB" sz="818" kern="1200" baseline="0" dirty="0" smtClean="0">
                <a:solidFill>
                  <a:schemeClr val="tx1"/>
                </a:solidFill>
                <a:effectLst/>
                <a:latin typeface="+mn-lt"/>
                <a:ea typeface="+mn-ea"/>
                <a:cs typeface="+mn-cs"/>
              </a:rPr>
              <a:t>heat, causing warming and messing up our planetary systems. This is leading to more dramatic weather patterns and events (such as the recent fires in America, Australia, and Greece, and flooding in the UK and in Europe), as well as sea level rise as the ice sheets melt, and ocean acidification as more carbon dioxide is absorbed by our seas. </a:t>
            </a:r>
          </a:p>
          <a:p>
            <a:r>
              <a:rPr lang="en-GB" sz="818" kern="1200" baseline="0" dirty="0" smtClean="0">
                <a:solidFill>
                  <a:schemeClr val="tx1"/>
                </a:solidFill>
                <a:effectLst/>
                <a:latin typeface="+mn-lt"/>
                <a:ea typeface="+mn-ea"/>
                <a:cs typeface="+mn-cs"/>
              </a:rPr>
              <a:t>There are many impacts associated with climate change – changes to weather patterns, the oceans, the land, destruction of habitats, warmer temperatures, more extreme weather events, species will go extinct as their habitats change, humans will be under pressure, it may be more difficult to grow food, weather events will destroy homes, there will be more drought and </a:t>
            </a:r>
            <a:r>
              <a:rPr lang="en-GB" sz="818" kern="1200" baseline="0" dirty="0" smtClean="0">
                <a:solidFill>
                  <a:schemeClr val="tx1"/>
                </a:solidFill>
                <a:effectLst/>
                <a:latin typeface="+mn-lt"/>
                <a:ea typeface="+mn-ea"/>
                <a:cs typeface="+mn-cs"/>
              </a:rPr>
              <a:t>fires.</a:t>
            </a:r>
            <a:endParaRPr lang="en-GB" sz="818" kern="1200" baseline="0" dirty="0" smtClean="0">
              <a:solidFill>
                <a:schemeClr val="tx1"/>
              </a:solidFill>
              <a:effectLst/>
              <a:latin typeface="+mn-lt"/>
              <a:ea typeface="+mn-ea"/>
              <a:cs typeface="+mn-cs"/>
            </a:endParaRPr>
          </a:p>
          <a:p>
            <a:r>
              <a:rPr lang="en-GB" sz="818" kern="1200" baseline="0" dirty="0" smtClean="0">
                <a:solidFill>
                  <a:schemeClr val="tx1"/>
                </a:solidFill>
                <a:effectLst/>
                <a:latin typeface="+mn-lt"/>
                <a:ea typeface="+mn-ea"/>
                <a:cs typeface="+mn-cs"/>
              </a:rPr>
              <a:t>In the UK, most of our emissions come from electricity and heat, closely followed by transport. Between them they almost make up half of the </a:t>
            </a:r>
            <a:r>
              <a:rPr lang="en-GB" sz="818" kern="1200" baseline="0" dirty="0" smtClean="0">
                <a:solidFill>
                  <a:schemeClr val="tx1"/>
                </a:solidFill>
                <a:effectLst/>
                <a:latin typeface="+mn-lt"/>
                <a:ea typeface="+mn-ea"/>
                <a:cs typeface="+mn-cs"/>
              </a:rPr>
              <a:t>UK’s </a:t>
            </a:r>
            <a:r>
              <a:rPr lang="en-GB" sz="818" kern="1200" baseline="0" dirty="0" smtClean="0">
                <a:solidFill>
                  <a:schemeClr val="tx1"/>
                </a:solidFill>
                <a:effectLst/>
                <a:latin typeface="+mn-lt"/>
                <a:ea typeface="+mn-ea"/>
                <a:cs typeface="+mn-cs"/>
              </a:rPr>
              <a:t>emissions. </a:t>
            </a:r>
          </a:p>
          <a:p>
            <a:r>
              <a:rPr lang="en-GB" sz="818" kern="1200" baseline="0" dirty="0" smtClean="0">
                <a:solidFill>
                  <a:schemeClr val="tx1"/>
                </a:solidFill>
                <a:effectLst/>
                <a:latin typeface="+mn-lt"/>
                <a:ea typeface="+mn-ea"/>
                <a:cs typeface="+mn-cs"/>
              </a:rPr>
              <a:t>In transport, 55% of emissions come from cars. </a:t>
            </a:r>
          </a:p>
          <a:p>
            <a:r>
              <a:rPr lang="en-GB" sz="818" kern="1200" baseline="0" dirty="0" smtClean="0">
                <a:solidFill>
                  <a:schemeClr val="tx1"/>
                </a:solidFill>
                <a:effectLst/>
                <a:latin typeface="+mn-lt"/>
                <a:ea typeface="+mn-ea"/>
                <a:cs typeface="+mn-cs"/>
              </a:rPr>
              <a:t>Scotland has a climate change strategy which includes cutting out petrol and diesel </a:t>
            </a:r>
            <a:r>
              <a:rPr lang="en-GB" sz="818" kern="1200" baseline="0" dirty="0" smtClean="0">
                <a:solidFill>
                  <a:schemeClr val="tx1"/>
                </a:solidFill>
                <a:effectLst/>
                <a:latin typeface="+mn-lt"/>
                <a:ea typeface="+mn-ea"/>
                <a:cs typeface="+mn-cs"/>
              </a:rPr>
              <a:t>cars by </a:t>
            </a:r>
            <a:r>
              <a:rPr lang="en-GB" sz="818" kern="1200" baseline="0" dirty="0" smtClean="0">
                <a:solidFill>
                  <a:schemeClr val="tx1"/>
                </a:solidFill>
                <a:effectLst/>
                <a:latin typeface="+mn-lt"/>
                <a:ea typeface="+mn-ea"/>
                <a:cs typeface="+mn-cs"/>
              </a:rPr>
              <a:t>2030 and building more bike lanes and footpaths. </a:t>
            </a:r>
          </a:p>
          <a:p>
            <a:endParaRPr lang="en-GB" sz="818"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366390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42827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The </a:t>
            </a:r>
            <a:r>
              <a:rPr lang="en-GB" sz="818" b="1" i="0" u="none" strike="noStrike" kern="1200" baseline="0" dirty="0" smtClean="0">
                <a:solidFill>
                  <a:schemeClr val="tx1"/>
                </a:solidFill>
                <a:latin typeface="+mn-lt"/>
                <a:ea typeface="+mn-ea"/>
                <a:cs typeface="+mn-cs"/>
              </a:rPr>
              <a:t>20 minute neighbourhood </a:t>
            </a:r>
            <a:r>
              <a:rPr lang="en-GB" sz="818" b="0" i="0" u="none" strike="noStrike" kern="1200" baseline="0" dirty="0" smtClean="0">
                <a:solidFill>
                  <a:schemeClr val="tx1"/>
                </a:solidFill>
                <a:latin typeface="+mn-lt"/>
                <a:ea typeface="+mn-ea"/>
                <a:cs typeface="+mn-cs"/>
              </a:rPr>
              <a:t>is an idea that is becoming popular across the world.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Developed in different ways in cities like Melbourne, Portland and Paris, people can meet most of their essential needs within a 20 minute walk.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This means you can do your </a:t>
            </a:r>
            <a:r>
              <a:rPr lang="en-GB" sz="818" b="1" i="0" u="none" strike="noStrike" kern="1200" baseline="0" dirty="0" smtClean="0">
                <a:solidFill>
                  <a:schemeClr val="tx1"/>
                </a:solidFill>
                <a:latin typeface="+mn-lt"/>
                <a:ea typeface="+mn-ea"/>
                <a:cs typeface="+mn-cs"/>
              </a:rPr>
              <a:t>shopping</a:t>
            </a:r>
            <a:r>
              <a:rPr lang="en-GB" sz="818" b="0" i="0" u="none" strike="noStrike" kern="1200" baseline="0" dirty="0" smtClean="0">
                <a:solidFill>
                  <a:schemeClr val="tx1"/>
                </a:solidFill>
                <a:latin typeface="+mn-lt"/>
                <a:ea typeface="+mn-ea"/>
                <a:cs typeface="+mn-cs"/>
              </a:rPr>
              <a:t>, join in with </a:t>
            </a:r>
            <a:r>
              <a:rPr lang="en-GB" sz="818" b="1" i="0" u="none" strike="noStrike" kern="1200" baseline="0" dirty="0" smtClean="0">
                <a:solidFill>
                  <a:schemeClr val="tx1"/>
                </a:solidFill>
                <a:latin typeface="+mn-lt"/>
                <a:ea typeface="+mn-ea"/>
                <a:cs typeface="+mn-cs"/>
              </a:rPr>
              <a:t>leisure activities</a:t>
            </a:r>
            <a:r>
              <a:rPr lang="en-GB" sz="818" b="0" i="0" u="none" strike="noStrike" kern="1200" baseline="0" dirty="0" smtClean="0">
                <a:solidFill>
                  <a:schemeClr val="tx1"/>
                </a:solidFill>
                <a:latin typeface="+mn-lt"/>
                <a:ea typeface="+mn-ea"/>
                <a:cs typeface="+mn-cs"/>
              </a:rPr>
              <a:t>, take your children to </a:t>
            </a:r>
            <a:r>
              <a:rPr lang="en-GB" sz="818" b="1" i="0" u="none" strike="noStrike" kern="1200" baseline="0" dirty="0" smtClean="0">
                <a:solidFill>
                  <a:schemeClr val="tx1"/>
                </a:solidFill>
                <a:latin typeface="+mn-lt"/>
                <a:ea typeface="+mn-ea"/>
                <a:cs typeface="+mn-cs"/>
              </a:rPr>
              <a:t>school</a:t>
            </a:r>
            <a:r>
              <a:rPr lang="en-GB" sz="818" b="0" i="0" u="none" strike="noStrike" kern="1200" baseline="0" dirty="0" smtClean="0">
                <a:solidFill>
                  <a:schemeClr val="tx1"/>
                </a:solidFill>
                <a:latin typeface="+mn-lt"/>
                <a:ea typeface="+mn-ea"/>
                <a:cs typeface="+mn-cs"/>
              </a:rPr>
              <a:t>, find </a:t>
            </a:r>
            <a:r>
              <a:rPr lang="en-GB" sz="818" b="1" i="0" u="none" strike="noStrike" kern="1200" baseline="0" dirty="0" smtClean="0">
                <a:solidFill>
                  <a:schemeClr val="tx1"/>
                </a:solidFill>
                <a:latin typeface="+mn-lt"/>
                <a:ea typeface="+mn-ea"/>
                <a:cs typeface="+mn-cs"/>
              </a:rPr>
              <a:t>local services </a:t>
            </a:r>
            <a:r>
              <a:rPr lang="en-GB" sz="818" b="0" i="0" u="none" strike="noStrike" kern="1200" baseline="0" dirty="0" smtClean="0">
                <a:solidFill>
                  <a:schemeClr val="tx1"/>
                </a:solidFill>
                <a:latin typeface="+mn-lt"/>
                <a:ea typeface="+mn-ea"/>
                <a:cs typeface="+mn-cs"/>
              </a:rPr>
              <a:t>like your GP practice and ideally get to </a:t>
            </a:r>
            <a:r>
              <a:rPr lang="en-GB" sz="818" b="1" i="0" u="none" strike="noStrike" kern="1200" baseline="0" dirty="0" smtClean="0">
                <a:solidFill>
                  <a:schemeClr val="tx1"/>
                </a:solidFill>
                <a:latin typeface="+mn-lt"/>
                <a:ea typeface="+mn-ea"/>
                <a:cs typeface="+mn-cs"/>
              </a:rPr>
              <a:t>work</a:t>
            </a:r>
            <a:r>
              <a:rPr lang="en-GB" sz="818" b="0" i="0" u="none" strike="noStrike" kern="1200" baseline="0" dirty="0" smtClean="0">
                <a:solidFill>
                  <a:schemeClr val="tx1"/>
                </a:solidFill>
                <a:latin typeface="+mn-lt"/>
                <a:ea typeface="+mn-ea"/>
                <a:cs typeface="+mn-cs"/>
              </a:rPr>
              <a:t> – all within easy access of where you live.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It also means having </a:t>
            </a:r>
            <a:r>
              <a:rPr lang="en-GB" sz="818" b="1" i="0" u="none" strike="noStrike" kern="1200" baseline="0" dirty="0" smtClean="0">
                <a:solidFill>
                  <a:schemeClr val="tx1"/>
                </a:solidFill>
                <a:latin typeface="+mn-lt"/>
                <a:ea typeface="+mn-ea"/>
                <a:cs typeface="+mn-cs"/>
              </a:rPr>
              <a:t>greenspace</a:t>
            </a:r>
            <a:r>
              <a:rPr lang="en-GB" sz="818" b="0" i="0" u="none" strike="noStrike" kern="1200" baseline="0" dirty="0" smtClean="0">
                <a:solidFill>
                  <a:schemeClr val="tx1"/>
                </a:solidFill>
                <a:latin typeface="+mn-lt"/>
                <a:ea typeface="+mn-ea"/>
                <a:cs typeface="+mn-cs"/>
              </a:rPr>
              <a:t> on your doorstep and a </a:t>
            </a:r>
            <a:r>
              <a:rPr lang="en-GB" sz="818" b="1" i="0" u="none" strike="noStrike" kern="1200" baseline="0" dirty="0" smtClean="0">
                <a:solidFill>
                  <a:schemeClr val="tx1"/>
                </a:solidFill>
                <a:latin typeface="+mn-lt"/>
                <a:ea typeface="+mn-ea"/>
                <a:cs typeface="+mn-cs"/>
              </a:rPr>
              <a:t>local environment </a:t>
            </a:r>
            <a:r>
              <a:rPr lang="en-GB" sz="818" b="0" i="0" u="none" strike="noStrike" kern="1200" baseline="0" dirty="0" smtClean="0">
                <a:solidFill>
                  <a:schemeClr val="tx1"/>
                </a:solidFill>
                <a:latin typeface="+mn-lt"/>
                <a:ea typeface="+mn-ea"/>
                <a:cs typeface="+mn-cs"/>
              </a:rPr>
              <a:t>that encourages </a:t>
            </a:r>
            <a:r>
              <a:rPr lang="en-GB" sz="818" b="1" i="0" u="none" strike="noStrike" kern="1200" baseline="0" dirty="0" smtClean="0">
                <a:solidFill>
                  <a:schemeClr val="tx1"/>
                </a:solidFill>
                <a:latin typeface="+mn-lt"/>
                <a:ea typeface="+mn-ea"/>
                <a:cs typeface="+mn-cs"/>
              </a:rPr>
              <a:t>active travel </a:t>
            </a:r>
            <a:r>
              <a:rPr lang="en-GB" sz="818" b="0" i="0" u="none" strike="noStrike" kern="1200" baseline="0" dirty="0" smtClean="0">
                <a:solidFill>
                  <a:schemeClr val="tx1"/>
                </a:solidFill>
                <a:latin typeface="+mn-lt"/>
                <a:ea typeface="+mn-ea"/>
                <a:cs typeface="+mn-cs"/>
              </a:rPr>
              <a:t>to promote </a:t>
            </a:r>
            <a:r>
              <a:rPr lang="en-GB" sz="818" b="1" i="0" u="none" strike="noStrike" kern="1200" baseline="0" dirty="0" smtClean="0">
                <a:solidFill>
                  <a:schemeClr val="tx1"/>
                </a:solidFill>
                <a:latin typeface="+mn-lt"/>
                <a:ea typeface="+mn-ea"/>
                <a:cs typeface="+mn-cs"/>
              </a:rPr>
              <a:t>health and well‑being</a:t>
            </a:r>
            <a:r>
              <a:rPr lang="en-GB" sz="818" b="0" i="0" u="none" strike="noStrike" kern="1200" baseline="0" dirty="0" smtClean="0">
                <a:solidFill>
                  <a:schemeClr val="tx1"/>
                </a:solidFill>
                <a:latin typeface="+mn-lt"/>
                <a:ea typeface="+mn-ea"/>
                <a:cs typeface="+mn-cs"/>
              </a:rPr>
              <a:t>.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dirty="0" smtClean="0">
                <a:solidFill>
                  <a:schemeClr val="tx1"/>
                </a:solidFill>
                <a:latin typeface="+mn-lt"/>
                <a:ea typeface="+mn-ea"/>
                <a:cs typeface="+mn-cs"/>
              </a:rPr>
              <a:t>It is a place where people want to live, so </a:t>
            </a:r>
            <a:r>
              <a:rPr lang="en-GB" sz="818" b="1" i="0" u="none" strike="noStrike" kern="1200" baseline="0" dirty="0" smtClean="0">
                <a:solidFill>
                  <a:schemeClr val="tx1"/>
                </a:solidFill>
                <a:latin typeface="+mn-lt"/>
                <a:ea typeface="+mn-ea"/>
                <a:cs typeface="+mn-cs"/>
              </a:rPr>
              <a:t>affordable housing </a:t>
            </a:r>
            <a:r>
              <a:rPr lang="en-GB" sz="818" b="0" i="0" u="none" strike="noStrike" kern="1200" baseline="0" dirty="0" smtClean="0">
                <a:solidFill>
                  <a:schemeClr val="tx1"/>
                </a:solidFill>
                <a:latin typeface="+mn-lt"/>
                <a:ea typeface="+mn-ea"/>
                <a:cs typeface="+mn-cs"/>
              </a:rPr>
              <a:t>must be part of it</a:t>
            </a:r>
            <a:r>
              <a:rPr lang="en-GB" sz="818" b="0" i="0" u="none" strike="noStrike" kern="1200" baseline="0" dirty="0" smtClean="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68994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At Sustrans, our goal for cities and towns is for them to be places that connect us to each other and what we need, where we can thrive </a:t>
            </a:r>
            <a:r>
              <a:rPr lang="en-GB" sz="818" b="1" kern="1200" dirty="0" smtClean="0">
                <a:solidFill>
                  <a:schemeClr val="tx1"/>
                </a:solidFill>
                <a:effectLst/>
                <a:latin typeface="+mn-lt"/>
                <a:ea typeface="+mn-ea"/>
                <a:cs typeface="+mn-cs"/>
              </a:rPr>
              <a:t>without using a car</a:t>
            </a:r>
            <a:r>
              <a:rPr lang="en-GB" sz="818" kern="1200" dirty="0" smtClean="0">
                <a:solidFill>
                  <a:schemeClr val="tx1"/>
                </a:solidFill>
                <a:effectLst/>
                <a:latin typeface="+mn-lt"/>
                <a:ea typeface="+mn-ea"/>
                <a:cs typeface="+mn-cs"/>
              </a:rPr>
              <a:t>. </a:t>
            </a:r>
          </a:p>
          <a:p>
            <a:r>
              <a:rPr lang="en-GB" sz="818" kern="1200" dirty="0" smtClean="0">
                <a:solidFill>
                  <a:schemeClr val="tx1"/>
                </a:solidFill>
                <a:effectLst/>
                <a:latin typeface="+mn-lt"/>
                <a:ea typeface="+mn-ea"/>
                <a:cs typeface="+mn-cs"/>
              </a:rPr>
              <a:t>We want </a:t>
            </a:r>
            <a:r>
              <a:rPr lang="en-GB" sz="818" b="1" kern="1200" dirty="0" smtClean="0">
                <a:solidFill>
                  <a:schemeClr val="tx1"/>
                </a:solidFill>
                <a:effectLst/>
                <a:latin typeface="+mn-lt"/>
                <a:ea typeface="+mn-ea"/>
                <a:cs typeface="+mn-cs"/>
              </a:rPr>
              <a:t>liveable cities and towns for everyone.</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We think that the best way to do this is to ensure that it is easy for people to meet most of their everyday needs by a short 20 minute return walk. </a:t>
            </a:r>
          </a:p>
          <a:p>
            <a:r>
              <a:rPr lang="en-GB" sz="818" kern="1200" dirty="0" smtClean="0">
                <a:solidFill>
                  <a:schemeClr val="tx1"/>
                </a:solidFill>
                <a:effectLst/>
                <a:latin typeface="+mn-lt"/>
                <a:ea typeface="+mn-ea"/>
                <a:cs typeface="+mn-cs"/>
              </a:rPr>
              <a:t>10 minutes there, 10 minutes back. </a:t>
            </a:r>
          </a:p>
          <a:p>
            <a:r>
              <a:rPr lang="en-GB" sz="818" kern="1200" dirty="0" smtClean="0">
                <a:solidFill>
                  <a:schemeClr val="tx1"/>
                </a:solidFill>
                <a:effectLst/>
                <a:latin typeface="+mn-lt"/>
                <a:ea typeface="+mn-ea"/>
                <a:cs typeface="+mn-cs"/>
              </a:rPr>
              <a:t>Why 20 minutes? Almost everyone can walk for 10 minutes in each direction. On average, this means that everything should be within an 800m (half a mile) walk. </a:t>
            </a:r>
            <a:endParaRPr lang="en-GB" sz="818"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253713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i="0" u="none" strike="noStrike" kern="1200" baseline="0" dirty="0" err="1" smtClean="0">
                <a:solidFill>
                  <a:schemeClr val="tx1"/>
                </a:solidFill>
                <a:latin typeface="+mn-lt"/>
                <a:ea typeface="+mn-ea"/>
                <a:cs typeface="+mn-cs"/>
              </a:rPr>
              <a:t>Mindmap</a:t>
            </a:r>
            <a:r>
              <a:rPr lang="en-GB" sz="818" b="1" i="0" u="none" strike="noStrike" kern="1200" baseline="0" dirty="0" smtClean="0">
                <a:solidFill>
                  <a:schemeClr val="tx1"/>
                </a:solidFill>
                <a:latin typeface="+mn-lt"/>
                <a:ea typeface="+mn-ea"/>
                <a:cs typeface="+mn-cs"/>
              </a:rPr>
              <a:t> in groups</a:t>
            </a:r>
          </a:p>
          <a:p>
            <a:endParaRPr lang="en-GB" sz="818" b="1"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Can use with or without hints/categories</a:t>
            </a:r>
          </a:p>
          <a:p>
            <a:endParaRPr lang="en-GB" sz="818" b="0"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Ask questions about where they need to go at least once a month, then get them to consider the needs of others. </a:t>
            </a:r>
          </a:p>
          <a:p>
            <a:endParaRPr lang="en-GB" sz="818" b="0" i="0" u="none" strike="noStrike" kern="1200" baseline="0" dirty="0" smtClean="0">
              <a:solidFill>
                <a:schemeClr val="tx1"/>
              </a:solidFill>
              <a:latin typeface="+mn-lt"/>
              <a:ea typeface="+mn-ea"/>
              <a:cs typeface="+mn-cs"/>
            </a:endParaRPr>
          </a:p>
          <a:p>
            <a:r>
              <a:rPr lang="en-GB" sz="818" b="0" i="0" u="none" strike="noStrike" kern="1200" baseline="0" dirty="0" smtClean="0">
                <a:solidFill>
                  <a:schemeClr val="tx1"/>
                </a:solidFill>
                <a:latin typeface="+mn-lt"/>
                <a:ea typeface="+mn-ea"/>
                <a:cs typeface="+mn-cs"/>
              </a:rPr>
              <a:t>For example they go to school, the park, to the supermarket, the cinema, whereas their parents might go to work, to the shops, to the doctors, to the train station etc. </a:t>
            </a:r>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1595792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42257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In the Programme for Government</a:t>
            </a:r>
            <a:r>
              <a:rPr lang="en-GB" i="0" baseline="0" dirty="0" smtClean="0"/>
              <a:t> 2020, the Scottish Government said they </a:t>
            </a:r>
            <a:r>
              <a:rPr lang="en-GB" dirty="0" smtClean="0">
                <a:solidFill>
                  <a:schemeClr val="accent2"/>
                </a:solidFill>
              </a:rPr>
              <a:t>support the idea of 20 minute neighbourhoods – where people can meet their needs within a 20 minute walk from their house – enabling people to live better, healthier lives and supporting our net zero ambitions.</a:t>
            </a:r>
          </a:p>
          <a:p>
            <a:endParaRPr lang="en-GB" dirty="0" smtClean="0">
              <a:solidFill>
                <a:schemeClr val="accent2"/>
              </a:solidFill>
            </a:endParaRPr>
          </a:p>
          <a:p>
            <a:r>
              <a:rPr lang="en-GB" dirty="0" smtClean="0">
                <a:solidFill>
                  <a:schemeClr val="accent2"/>
                </a:solidFill>
              </a:rPr>
              <a:t>They</a:t>
            </a:r>
            <a:r>
              <a:rPr lang="en-GB" baseline="0" dirty="0" smtClean="0">
                <a:solidFill>
                  <a:schemeClr val="accent2"/>
                </a:solidFill>
              </a:rPr>
              <a:t> will work with local governments across Scotland to make this happen. </a:t>
            </a:r>
          </a:p>
          <a:p>
            <a:endParaRPr lang="en-GB" baseline="0" dirty="0" smtClean="0">
              <a:solidFill>
                <a:schemeClr val="accent2"/>
              </a:solidFill>
            </a:endParaRPr>
          </a:p>
          <a:p>
            <a:r>
              <a:rPr lang="en-GB" b="1" baseline="0" dirty="0" smtClean="0">
                <a:solidFill>
                  <a:schemeClr val="accent2"/>
                </a:solidFill>
              </a:rPr>
              <a:t>Q: Would you like to live in a 20 minute neighbourhood? </a:t>
            </a:r>
          </a:p>
          <a:p>
            <a:r>
              <a:rPr lang="en-GB" b="1" baseline="0" dirty="0" smtClean="0">
                <a:solidFill>
                  <a:schemeClr val="accent2"/>
                </a:solidFill>
              </a:rPr>
              <a:t>How would you and other people benefit?</a:t>
            </a:r>
            <a:endParaRPr lang="en-GB" b="1" dirty="0" smtClean="0">
              <a:solidFill>
                <a:schemeClr val="accent2"/>
              </a:solidFill>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1891496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a16="http://schemas.microsoft.com/office/drawing/2014/main" xmlns=""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a16="http://schemas.microsoft.com/office/drawing/2014/main" xmlns=""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a16="http://schemas.microsoft.com/office/drawing/2014/main" xmlns=""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xmlns=""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a16="http://schemas.microsoft.com/office/drawing/2014/main" xmlns=""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xmlns=""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a16="http://schemas.microsoft.com/office/drawing/2014/main" xmlns=""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maps/d/u/0/edit?mid=1mwpJ2J0CKm56A9zXwcXudPTBU0RHciAI&amp;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oYvbrDVjcY"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2h7IdDrE_A"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699" y="1336705"/>
            <a:ext cx="3827910" cy="1595085"/>
          </a:xfrm>
        </p:spPr>
        <p:txBody>
          <a:bodyPr/>
          <a:lstStyle/>
          <a:p>
            <a:r>
              <a:rPr lang="en-GB" sz="3200" dirty="0" smtClean="0"/>
              <a:t>Places </a:t>
            </a:r>
            <a:r>
              <a:rPr lang="en-GB" sz="3200" dirty="0"/>
              <a:t>that are good for the </a:t>
            </a:r>
            <a:r>
              <a:rPr lang="en-GB" sz="3600" dirty="0">
                <a:solidFill>
                  <a:schemeClr val="tx2"/>
                </a:solidFill>
              </a:rPr>
              <a:t>planet</a:t>
            </a:r>
            <a:r>
              <a:rPr lang="en-GB" sz="3200" dirty="0"/>
              <a:t> and for</a:t>
            </a:r>
            <a:r>
              <a:rPr lang="en-GB" sz="3200" dirty="0">
                <a:solidFill>
                  <a:schemeClr val="accent2"/>
                </a:solidFill>
              </a:rPr>
              <a:t> </a:t>
            </a:r>
            <a:r>
              <a:rPr lang="en-GB" sz="3600" dirty="0">
                <a:solidFill>
                  <a:schemeClr val="tx2"/>
                </a:solidFill>
              </a:rPr>
              <a:t>people</a:t>
            </a:r>
          </a:p>
        </p:txBody>
      </p:sp>
      <p:sp>
        <p:nvSpPr>
          <p:cNvPr id="4" name="Text Placeholder 3"/>
          <p:cNvSpPr>
            <a:spLocks noGrp="1"/>
          </p:cNvSpPr>
          <p:nvPr>
            <p:ph type="body" sz="quarter" idx="12"/>
          </p:nvPr>
        </p:nvSpPr>
        <p:spPr>
          <a:xfrm>
            <a:off x="757870" y="3219822"/>
            <a:ext cx="4038749" cy="792088"/>
          </a:xfrm>
        </p:spPr>
        <p:txBody>
          <a:bodyPr/>
          <a:lstStyle/>
          <a:p>
            <a:r>
              <a:rPr lang="en-GB" sz="1800" dirty="0" smtClean="0">
                <a:solidFill>
                  <a:srgbClr val="CB3B95"/>
                </a:solidFill>
              </a:rPr>
              <a:t>Creating 20 minute neighbourhoods</a:t>
            </a:r>
            <a:endParaRPr lang="en-GB" sz="1800" dirty="0">
              <a:solidFill>
                <a:srgbClr val="CB3B95"/>
              </a:solidFill>
            </a:endParaRPr>
          </a:p>
        </p:txBody>
      </p:sp>
      <p:sp>
        <p:nvSpPr>
          <p:cNvPr id="5" name="Picture Placeholder 4"/>
          <p:cNvSpPr>
            <a:spLocks noGrp="1"/>
          </p:cNvSpPr>
          <p:nvPr>
            <p:ph type="pic" sz="quarter" idx="10"/>
          </p:nvPr>
        </p:nvSpPr>
        <p:spPr/>
      </p:sp>
      <p:pic>
        <p:nvPicPr>
          <p:cNvPr id="9" name="Picture 8"/>
          <p:cNvPicPr>
            <a:picLocks noChangeAspect="1"/>
          </p:cNvPicPr>
          <p:nvPr/>
        </p:nvPicPr>
        <p:blipFill rotWithShape="1">
          <a:blip r:embed="rId3"/>
          <a:srcRect l="33193" t="9043" r="17067" b="6704"/>
          <a:stretch/>
        </p:blipFill>
        <p:spPr>
          <a:xfrm>
            <a:off x="4838576" y="-38250"/>
            <a:ext cx="4392000" cy="5202288"/>
          </a:xfrm>
          <a:prstGeom prst="rect">
            <a:avLst/>
          </a:prstGeom>
        </p:spPr>
      </p:pic>
      <p:sp>
        <p:nvSpPr>
          <p:cNvPr id="6" name="Text Placeholder 3"/>
          <p:cNvSpPr txBox="1">
            <a:spLocks/>
          </p:cNvSpPr>
          <p:nvPr/>
        </p:nvSpPr>
        <p:spPr>
          <a:xfrm>
            <a:off x="2915816" y="182939"/>
            <a:ext cx="1715765" cy="396044"/>
          </a:xfrm>
          <a:prstGeom prst="rect">
            <a:avLst/>
          </a:prstGeom>
        </p:spPr>
        <p:txBody>
          <a:bodyPr lIns="0" tIns="0" rIns="0" bIns="0"/>
          <a:lstStyle>
            <a:lvl1pPr marL="0" indent="0" algn="l" defTabSz="311079" rtl="0" eaLnBrk="1" latinLnBrk="0" hangingPunct="1">
              <a:lnSpc>
                <a:spcPct val="100000"/>
              </a:lnSpc>
              <a:spcBef>
                <a:spcPts val="0"/>
              </a:spcBef>
              <a:buFont typeface="Arial" pitchFamily="34" charset="0"/>
              <a:buNone/>
              <a:defRPr sz="1400" b="1" kern="1200">
                <a:solidFill>
                  <a:schemeClr val="tx1"/>
                </a:solidFill>
                <a:latin typeface="+mj-lt"/>
                <a:ea typeface="+mn-ea"/>
                <a:cs typeface="+mn-cs"/>
              </a:defRPr>
            </a:lvl1pPr>
            <a:lvl2pPr marL="155540"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2pPr>
            <a:lvl3pPr marL="311079"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3pPr>
            <a:lvl4pPr marL="466618"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4pPr>
            <a:lvl5pPr marL="622157"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dirty="0" smtClean="0"/>
              <a:t>Session 1b: </a:t>
            </a:r>
            <a:r>
              <a:rPr lang="en-GB" dirty="0" smtClean="0">
                <a:solidFill>
                  <a:schemeClr val="accent2"/>
                </a:solidFill>
              </a:rPr>
              <a:t>Engage</a:t>
            </a:r>
            <a:endParaRPr lang="en-GB" dirty="0">
              <a:solidFill>
                <a:schemeClr val="accent2"/>
              </a:solidFill>
            </a:endParaRPr>
          </a:p>
        </p:txBody>
      </p:sp>
    </p:spTree>
    <p:extLst>
      <p:ext uri="{BB962C8B-B14F-4D97-AF65-F5344CB8AC3E}">
        <p14:creationId xmlns:p14="http://schemas.microsoft.com/office/powerpoint/2010/main" val="158205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1999" y="1295998"/>
            <a:ext cx="3707993" cy="1131735"/>
          </a:xfrm>
        </p:spPr>
        <p:txBody>
          <a:bodyPr/>
          <a:lstStyle/>
          <a:p>
            <a:r>
              <a:rPr lang="en-GB" sz="3900" dirty="0" smtClean="0"/>
              <a:t>Route Planning</a:t>
            </a:r>
            <a:endParaRPr lang="en-GB" sz="3900" dirty="0"/>
          </a:p>
        </p:txBody>
      </p:sp>
      <p:sp>
        <p:nvSpPr>
          <p:cNvPr id="4" name="Text Placeholder 3"/>
          <p:cNvSpPr>
            <a:spLocks noGrp="1"/>
          </p:cNvSpPr>
          <p:nvPr>
            <p:ph type="body" sz="quarter" idx="10"/>
          </p:nvPr>
        </p:nvSpPr>
        <p:spPr>
          <a:xfrm>
            <a:off x="791999" y="2808000"/>
            <a:ext cx="3780001" cy="779970"/>
          </a:xfrm>
        </p:spPr>
        <p:txBody>
          <a:bodyPr/>
          <a:lstStyle/>
          <a:p>
            <a:r>
              <a:rPr lang="en-GB" dirty="0" smtClean="0">
                <a:solidFill>
                  <a:srgbClr val="CB3B95"/>
                </a:solidFill>
              </a:rPr>
              <a:t>Where do we want to go?</a:t>
            </a:r>
          </a:p>
        </p:txBody>
      </p:sp>
      <p:pic>
        <p:nvPicPr>
          <p:cNvPr id="1026" name="Picture 2" descr="What is a 20-minute neighbourhoo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5735" r="25972"/>
          <a:stretch/>
        </p:blipFill>
        <p:spPr bwMode="auto">
          <a:xfrm>
            <a:off x="4748973" y="10625"/>
            <a:ext cx="4392488" cy="511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3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Your 20 Minute Neighbourhood</a:t>
            </a:r>
            <a:endParaRPr lang="en-GB" dirty="0"/>
          </a:p>
        </p:txBody>
      </p:sp>
      <p:sp>
        <p:nvSpPr>
          <p:cNvPr id="3" name="Text Placeholder 2"/>
          <p:cNvSpPr>
            <a:spLocks noGrp="1"/>
          </p:cNvSpPr>
          <p:nvPr>
            <p:ph type="body" sz="quarter" idx="11"/>
          </p:nvPr>
        </p:nvSpPr>
        <p:spPr>
          <a:xfrm>
            <a:off x="792001" y="1295999"/>
            <a:ext cx="4500080" cy="2931513"/>
          </a:xfrm>
        </p:spPr>
        <p:txBody>
          <a:bodyPr/>
          <a:lstStyle/>
          <a:p>
            <a:r>
              <a:rPr lang="en-GB" dirty="0" smtClean="0"/>
              <a:t>Using your map, work out a walking route to take you round your 20 minute neighbourhood.</a:t>
            </a:r>
          </a:p>
          <a:p>
            <a:r>
              <a:rPr lang="en-GB" dirty="0" smtClean="0"/>
              <a:t>Think about the different things you want to find in your neighbourhood. See the next slide for a detailed breakdown.</a:t>
            </a:r>
          </a:p>
          <a:p>
            <a:pPr marL="342900" indent="-342900">
              <a:spcAft>
                <a:spcPts val="600"/>
              </a:spcAft>
              <a:buClr>
                <a:srgbClr val="CB3B95"/>
              </a:buClr>
              <a:buFont typeface="Arial" panose="020B0604020202020204" pitchFamily="34" charset="0"/>
              <a:buChar char="•"/>
            </a:pPr>
            <a:r>
              <a:rPr lang="en-GB" dirty="0" smtClean="0"/>
              <a:t>Places of work/education</a:t>
            </a:r>
          </a:p>
          <a:p>
            <a:pPr marL="342900" indent="-342900">
              <a:spcAft>
                <a:spcPts val="600"/>
              </a:spcAft>
              <a:buClr>
                <a:srgbClr val="CB3B95"/>
              </a:buClr>
              <a:buFont typeface="Arial" panose="020B0604020202020204" pitchFamily="34" charset="0"/>
              <a:buChar char="•"/>
            </a:pPr>
            <a:r>
              <a:rPr lang="en-GB" dirty="0" smtClean="0"/>
              <a:t>Places we need</a:t>
            </a:r>
          </a:p>
          <a:p>
            <a:pPr marL="342900" indent="-342900">
              <a:spcAft>
                <a:spcPts val="600"/>
              </a:spcAft>
              <a:buClr>
                <a:srgbClr val="CB3B95"/>
              </a:buClr>
              <a:buFont typeface="Arial" panose="020B0604020202020204" pitchFamily="34" charset="0"/>
              <a:buChar char="•"/>
            </a:pPr>
            <a:r>
              <a:rPr lang="en-GB" dirty="0" smtClean="0"/>
              <a:t>Places we want</a:t>
            </a:r>
          </a:p>
          <a:p>
            <a:pPr marL="342900" indent="-342900">
              <a:spcAft>
                <a:spcPts val="600"/>
              </a:spcAft>
              <a:buClr>
                <a:srgbClr val="CB3B95"/>
              </a:buClr>
              <a:buFont typeface="Arial" panose="020B0604020202020204" pitchFamily="34" charset="0"/>
              <a:buChar char="•"/>
            </a:pPr>
            <a:r>
              <a:rPr lang="en-GB" dirty="0" smtClean="0"/>
              <a:t>Where we live</a:t>
            </a:r>
          </a:p>
          <a:p>
            <a:pPr marL="342900" indent="-342900">
              <a:spcAft>
                <a:spcPts val="600"/>
              </a:spcAft>
              <a:buClr>
                <a:srgbClr val="CB3B95"/>
              </a:buClr>
              <a:buFont typeface="Arial" panose="020B0604020202020204" pitchFamily="34" charset="0"/>
              <a:buChar char="•"/>
            </a:pPr>
            <a:r>
              <a:rPr lang="en-GB" dirty="0" smtClean="0"/>
              <a:t>How we get there</a:t>
            </a:r>
            <a:endParaRPr lang="en-GB" dirty="0"/>
          </a:p>
        </p:txBody>
      </p:sp>
      <p:sp>
        <p:nvSpPr>
          <p:cNvPr id="5" name="Picture Placeholder 4"/>
          <p:cNvSpPr>
            <a:spLocks noGrp="1"/>
          </p:cNvSpPr>
          <p:nvPr>
            <p:ph type="pic" sz="quarter" idx="13"/>
          </p:nvPr>
        </p:nvSpPr>
        <p:spPr/>
      </p:sp>
      <p:sp>
        <p:nvSpPr>
          <p:cNvPr id="6" name="Text Placeholder 5"/>
          <p:cNvSpPr>
            <a:spLocks noGrp="1"/>
          </p:cNvSpPr>
          <p:nvPr>
            <p:ph type="body" sz="quarter" idx="18"/>
          </p:nvPr>
        </p:nvSpPr>
        <p:spPr/>
        <p:txBody>
          <a:bodyPr/>
          <a:lstStyle/>
          <a:p>
            <a:endParaRPr lang="en-GB" dirty="0"/>
          </a:p>
        </p:txBody>
      </p:sp>
      <p:pic>
        <p:nvPicPr>
          <p:cNvPr id="8" name="Picture 7">
            <a:hlinkClick r:id="rId3"/>
          </p:cNvPr>
          <p:cNvPicPr>
            <a:picLocks noChangeAspect="1"/>
          </p:cNvPicPr>
          <p:nvPr/>
        </p:nvPicPr>
        <p:blipFill rotWithShape="1">
          <a:blip r:embed="rId4"/>
          <a:srcRect l="37447" t="5600" r="1359" b="3402"/>
          <a:stretch/>
        </p:blipFill>
        <p:spPr>
          <a:xfrm>
            <a:off x="5472291" y="1266030"/>
            <a:ext cx="3275709" cy="3177927"/>
          </a:xfrm>
          <a:prstGeom prst="rect">
            <a:avLst/>
          </a:prstGeom>
        </p:spPr>
      </p:pic>
    </p:spTree>
    <p:extLst>
      <p:ext uri="{BB962C8B-B14F-4D97-AF65-F5344CB8AC3E}">
        <p14:creationId xmlns:p14="http://schemas.microsoft.com/office/powerpoint/2010/main" val="73203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98774" y="1419622"/>
            <a:ext cx="1512000" cy="288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dirty="0" smtClean="0"/>
              <a:t>Places we need</a:t>
            </a:r>
          </a:p>
          <a:p>
            <a:pPr>
              <a:spcAft>
                <a:spcPts val="600"/>
              </a:spcAft>
            </a:pPr>
            <a:r>
              <a:rPr lang="en-GB" sz="1200" dirty="0" smtClean="0"/>
              <a:t>Health</a:t>
            </a:r>
          </a:p>
          <a:p>
            <a:pPr marL="171450" indent="-171450">
              <a:spcAft>
                <a:spcPts val="600"/>
              </a:spcAft>
              <a:buFont typeface="Arial" panose="020B0604020202020204" pitchFamily="34" charset="0"/>
              <a:buChar char="•"/>
            </a:pPr>
            <a:r>
              <a:rPr lang="en-GB" sz="1200" dirty="0" smtClean="0"/>
              <a:t>Doctors</a:t>
            </a:r>
          </a:p>
          <a:p>
            <a:pPr marL="171450" indent="-171450">
              <a:spcAft>
                <a:spcPts val="600"/>
              </a:spcAft>
              <a:buFont typeface="Arial" panose="020B0604020202020204" pitchFamily="34" charset="0"/>
              <a:buChar char="•"/>
            </a:pPr>
            <a:r>
              <a:rPr lang="en-GB" sz="1200" dirty="0" smtClean="0"/>
              <a:t>Dentists</a:t>
            </a:r>
          </a:p>
          <a:p>
            <a:pPr marL="171450" indent="-171450">
              <a:spcAft>
                <a:spcPts val="600"/>
              </a:spcAft>
              <a:buFont typeface="Arial" panose="020B0604020202020204" pitchFamily="34" charset="0"/>
              <a:buChar char="•"/>
            </a:pPr>
            <a:r>
              <a:rPr lang="en-GB" sz="1200" dirty="0" smtClean="0"/>
              <a:t>Pharmacy</a:t>
            </a:r>
          </a:p>
          <a:p>
            <a:pPr>
              <a:spcAft>
                <a:spcPts val="600"/>
              </a:spcAft>
            </a:pPr>
            <a:r>
              <a:rPr lang="en-GB" sz="1200" dirty="0" smtClean="0"/>
              <a:t>Food</a:t>
            </a:r>
          </a:p>
          <a:p>
            <a:pPr marL="171450" indent="-171450">
              <a:spcAft>
                <a:spcPts val="600"/>
              </a:spcAft>
              <a:buFont typeface="Arial" panose="020B0604020202020204" pitchFamily="34" charset="0"/>
              <a:buChar char="•"/>
            </a:pPr>
            <a:r>
              <a:rPr lang="en-GB" sz="1200" dirty="0" smtClean="0"/>
              <a:t>Shops and supermarkets</a:t>
            </a:r>
          </a:p>
          <a:p>
            <a:pPr>
              <a:spcAft>
                <a:spcPts val="600"/>
              </a:spcAft>
            </a:pPr>
            <a:r>
              <a:rPr lang="en-GB" sz="1200" dirty="0" smtClean="0"/>
              <a:t>Money</a:t>
            </a:r>
          </a:p>
          <a:p>
            <a:pPr marL="171450" indent="-171450">
              <a:spcAft>
                <a:spcPts val="600"/>
              </a:spcAft>
              <a:buFont typeface="Arial" panose="020B0604020202020204" pitchFamily="34" charset="0"/>
              <a:buChar char="•"/>
            </a:pPr>
            <a:r>
              <a:rPr lang="en-GB" sz="1200" dirty="0" smtClean="0"/>
              <a:t>Banks</a:t>
            </a:r>
          </a:p>
          <a:p>
            <a:pPr marL="171450" indent="-171450">
              <a:spcAft>
                <a:spcPts val="600"/>
              </a:spcAft>
              <a:buFont typeface="Arial" panose="020B0604020202020204" pitchFamily="34" charset="0"/>
              <a:buChar char="•"/>
            </a:pPr>
            <a:r>
              <a:rPr lang="en-GB" sz="1200" dirty="0" smtClean="0"/>
              <a:t>Post Offices</a:t>
            </a:r>
          </a:p>
        </p:txBody>
      </p:sp>
      <p:sp>
        <p:nvSpPr>
          <p:cNvPr id="10" name="TextBox 9"/>
          <p:cNvSpPr txBox="1"/>
          <p:nvPr/>
        </p:nvSpPr>
        <p:spPr>
          <a:xfrm>
            <a:off x="4006673" y="1419622"/>
            <a:ext cx="1512000" cy="288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dirty="0" smtClean="0"/>
              <a:t>Places we want</a:t>
            </a:r>
          </a:p>
          <a:p>
            <a:pPr>
              <a:spcAft>
                <a:spcPts val="600"/>
              </a:spcAft>
            </a:pPr>
            <a:r>
              <a:rPr lang="en-GB" sz="1200" dirty="0" smtClean="0"/>
              <a:t>Entertainment</a:t>
            </a:r>
          </a:p>
          <a:p>
            <a:pPr marL="171450" indent="-171450">
              <a:spcAft>
                <a:spcPts val="600"/>
              </a:spcAft>
              <a:buFont typeface="Arial" panose="020B0604020202020204" pitchFamily="34" charset="0"/>
              <a:buChar char="•"/>
            </a:pPr>
            <a:r>
              <a:rPr lang="en-GB" sz="1200" dirty="0" smtClean="0"/>
              <a:t>Cinema/theatre</a:t>
            </a:r>
          </a:p>
          <a:p>
            <a:pPr marL="171450" indent="-171450">
              <a:spcAft>
                <a:spcPts val="600"/>
              </a:spcAft>
              <a:buFont typeface="Arial" panose="020B0604020202020204" pitchFamily="34" charset="0"/>
              <a:buChar char="•"/>
            </a:pPr>
            <a:r>
              <a:rPr lang="en-GB" sz="1200" dirty="0" smtClean="0"/>
              <a:t>Community halls</a:t>
            </a:r>
          </a:p>
          <a:p>
            <a:pPr>
              <a:spcAft>
                <a:spcPts val="600"/>
              </a:spcAft>
            </a:pPr>
            <a:r>
              <a:rPr lang="en-GB" sz="1200" dirty="0" smtClean="0"/>
              <a:t>Religious spaces</a:t>
            </a:r>
          </a:p>
          <a:p>
            <a:pPr>
              <a:spcAft>
                <a:spcPts val="600"/>
              </a:spcAft>
            </a:pPr>
            <a:r>
              <a:rPr lang="en-GB" sz="1200" dirty="0" smtClean="0"/>
              <a:t>Sport</a:t>
            </a:r>
          </a:p>
          <a:p>
            <a:pPr marL="171450" indent="-171450">
              <a:spcAft>
                <a:spcPts val="600"/>
              </a:spcAft>
              <a:buFont typeface="Arial" panose="020B0604020202020204" pitchFamily="34" charset="0"/>
              <a:buChar char="•"/>
            </a:pPr>
            <a:r>
              <a:rPr lang="en-GB" sz="1200" dirty="0" smtClean="0"/>
              <a:t>Sport fields</a:t>
            </a:r>
          </a:p>
          <a:p>
            <a:pPr marL="171450" indent="-171450">
              <a:spcAft>
                <a:spcPts val="600"/>
              </a:spcAft>
              <a:buFont typeface="Arial" panose="020B0604020202020204" pitchFamily="34" charset="0"/>
              <a:buChar char="•"/>
            </a:pPr>
            <a:r>
              <a:rPr lang="en-GB" sz="1200" dirty="0" smtClean="0"/>
              <a:t>Swimming pools</a:t>
            </a:r>
          </a:p>
          <a:p>
            <a:pPr>
              <a:spcAft>
                <a:spcPts val="600"/>
              </a:spcAft>
            </a:pPr>
            <a:r>
              <a:rPr lang="en-GB" sz="1200" dirty="0" smtClean="0"/>
              <a:t>Outside</a:t>
            </a:r>
          </a:p>
          <a:p>
            <a:pPr marL="171450" indent="-171450">
              <a:spcAft>
                <a:spcPts val="600"/>
              </a:spcAft>
              <a:buFont typeface="Arial" panose="020B0604020202020204" pitchFamily="34" charset="0"/>
              <a:buChar char="•"/>
            </a:pPr>
            <a:r>
              <a:rPr lang="en-GB" sz="1200" dirty="0" smtClean="0"/>
              <a:t>Public parks</a:t>
            </a:r>
          </a:p>
          <a:p>
            <a:pPr marL="171450" indent="-171450">
              <a:spcAft>
                <a:spcPts val="600"/>
              </a:spcAft>
              <a:buFont typeface="Arial" panose="020B0604020202020204" pitchFamily="34" charset="0"/>
              <a:buChar char="•"/>
            </a:pPr>
            <a:r>
              <a:rPr lang="en-GB" sz="1200" dirty="0" smtClean="0"/>
              <a:t>Playgrounds</a:t>
            </a:r>
            <a:endParaRPr lang="en-GB" sz="1200" dirty="0"/>
          </a:p>
        </p:txBody>
      </p:sp>
      <p:sp>
        <p:nvSpPr>
          <p:cNvPr id="11" name="TextBox 10"/>
          <p:cNvSpPr txBox="1"/>
          <p:nvPr/>
        </p:nvSpPr>
        <p:spPr>
          <a:xfrm>
            <a:off x="7230967" y="1413072"/>
            <a:ext cx="1512000" cy="288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dirty="0" smtClean="0"/>
              <a:t>Places to live</a:t>
            </a:r>
          </a:p>
          <a:p>
            <a:pPr>
              <a:spcAft>
                <a:spcPts val="600"/>
              </a:spcAft>
            </a:pPr>
            <a:r>
              <a:rPr lang="en-GB" sz="1200" dirty="0" smtClean="0"/>
              <a:t>Houses</a:t>
            </a:r>
          </a:p>
          <a:p>
            <a:pPr marL="171450" indent="-171450">
              <a:spcAft>
                <a:spcPts val="600"/>
              </a:spcAft>
              <a:buFont typeface="Arial" panose="020B0604020202020204" pitchFamily="34" charset="0"/>
              <a:buChar char="•"/>
            </a:pPr>
            <a:r>
              <a:rPr lang="en-GB" sz="1200" dirty="0" smtClean="0"/>
              <a:t>Different types</a:t>
            </a:r>
          </a:p>
          <a:p>
            <a:pPr marL="271463" lvl="1" indent="-171450">
              <a:spcAft>
                <a:spcPts val="600"/>
              </a:spcAft>
              <a:buFont typeface="Arial" panose="020B0604020202020204" pitchFamily="34" charset="0"/>
              <a:buChar char="-"/>
            </a:pPr>
            <a:r>
              <a:rPr lang="en-GB" sz="1200" dirty="0" smtClean="0"/>
              <a:t>Individuals</a:t>
            </a:r>
          </a:p>
          <a:p>
            <a:pPr marL="271463" lvl="1" indent="-171450">
              <a:spcAft>
                <a:spcPts val="600"/>
              </a:spcAft>
              <a:buFont typeface="Arial" panose="020B0604020202020204" pitchFamily="34" charset="0"/>
              <a:buChar char="-"/>
            </a:pPr>
            <a:r>
              <a:rPr lang="en-GB" sz="1200" dirty="0" smtClean="0"/>
              <a:t>Families</a:t>
            </a:r>
          </a:p>
          <a:p>
            <a:pPr marL="271463" lvl="1" indent="-171450">
              <a:spcAft>
                <a:spcPts val="600"/>
              </a:spcAft>
              <a:buFont typeface="Arial" panose="020B0604020202020204" pitchFamily="34" charset="0"/>
              <a:buChar char="-"/>
            </a:pPr>
            <a:r>
              <a:rPr lang="en-GB" sz="1200" dirty="0" smtClean="0"/>
              <a:t>Older people</a:t>
            </a:r>
          </a:p>
          <a:p>
            <a:pPr marL="171450" indent="-171450">
              <a:spcAft>
                <a:spcPts val="600"/>
              </a:spcAft>
              <a:buFont typeface="Arial" panose="020B0604020202020204" pitchFamily="34" charset="0"/>
              <a:buChar char="•"/>
            </a:pPr>
            <a:r>
              <a:rPr lang="en-GB" sz="1200" dirty="0" smtClean="0"/>
              <a:t>Affordable</a:t>
            </a:r>
          </a:p>
          <a:p>
            <a:pPr>
              <a:spcAft>
                <a:spcPts val="600"/>
              </a:spcAft>
            </a:pPr>
            <a:r>
              <a:rPr lang="en-GB" sz="1200" dirty="0" smtClean="0"/>
              <a:t>Streets</a:t>
            </a:r>
          </a:p>
          <a:p>
            <a:pPr marL="171450" indent="-171450">
              <a:spcAft>
                <a:spcPts val="600"/>
              </a:spcAft>
              <a:buFont typeface="Arial" panose="020B0604020202020204" pitchFamily="34" charset="0"/>
              <a:buChar char="•"/>
            </a:pPr>
            <a:r>
              <a:rPr lang="en-GB" sz="1200" dirty="0" smtClean="0"/>
              <a:t>Clean and tidy</a:t>
            </a:r>
          </a:p>
          <a:p>
            <a:pPr marL="171450" indent="-171450">
              <a:spcAft>
                <a:spcPts val="600"/>
              </a:spcAft>
              <a:buFont typeface="Arial" panose="020B0604020202020204" pitchFamily="34" charset="0"/>
              <a:buChar char="•"/>
            </a:pPr>
            <a:r>
              <a:rPr lang="en-GB" sz="1200" dirty="0" smtClean="0"/>
              <a:t>Trees and plants</a:t>
            </a:r>
          </a:p>
          <a:p>
            <a:pPr marL="171450" indent="-171450">
              <a:spcAft>
                <a:spcPts val="600"/>
              </a:spcAft>
              <a:buFont typeface="Arial" panose="020B0604020202020204" pitchFamily="34" charset="0"/>
              <a:buChar char="•"/>
            </a:pPr>
            <a:r>
              <a:rPr lang="en-GB" sz="1200" dirty="0" smtClean="0"/>
              <a:t>Feeling safe</a:t>
            </a:r>
          </a:p>
        </p:txBody>
      </p:sp>
      <p:sp>
        <p:nvSpPr>
          <p:cNvPr id="12" name="TextBox 11"/>
          <p:cNvSpPr txBox="1"/>
          <p:nvPr/>
        </p:nvSpPr>
        <p:spPr>
          <a:xfrm>
            <a:off x="5618820" y="1419622"/>
            <a:ext cx="1512000" cy="288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dirty="0" smtClean="0"/>
              <a:t>How we get there</a:t>
            </a:r>
          </a:p>
          <a:p>
            <a:pPr>
              <a:spcAft>
                <a:spcPts val="600"/>
              </a:spcAft>
            </a:pPr>
            <a:r>
              <a:rPr lang="en-GB" sz="1200" dirty="0" smtClean="0"/>
              <a:t>Public Transport</a:t>
            </a:r>
          </a:p>
          <a:p>
            <a:pPr marL="171450" indent="-171450">
              <a:spcAft>
                <a:spcPts val="600"/>
              </a:spcAft>
              <a:buFont typeface="Arial" panose="020B0604020202020204" pitchFamily="34" charset="0"/>
              <a:buChar char="•"/>
            </a:pPr>
            <a:r>
              <a:rPr lang="en-GB" sz="1200" dirty="0" smtClean="0"/>
              <a:t>Buses, trams, trains</a:t>
            </a:r>
          </a:p>
          <a:p>
            <a:pPr>
              <a:spcAft>
                <a:spcPts val="600"/>
              </a:spcAft>
            </a:pPr>
            <a:r>
              <a:rPr lang="en-GB" sz="1200" dirty="0" smtClean="0"/>
              <a:t>Active Transport</a:t>
            </a:r>
          </a:p>
          <a:p>
            <a:pPr marL="171450" indent="-171450">
              <a:spcAft>
                <a:spcPts val="600"/>
              </a:spcAft>
              <a:buFont typeface="Arial" panose="020B0604020202020204" pitchFamily="34" charset="0"/>
              <a:buChar char="•"/>
            </a:pPr>
            <a:r>
              <a:rPr lang="en-GB" sz="1200" dirty="0" smtClean="0"/>
              <a:t>Cycle lanes</a:t>
            </a:r>
          </a:p>
          <a:p>
            <a:pPr marL="171450" indent="-171450">
              <a:spcAft>
                <a:spcPts val="600"/>
              </a:spcAft>
              <a:buFont typeface="Arial" panose="020B0604020202020204" pitchFamily="34" charset="0"/>
              <a:buChar char="•"/>
            </a:pPr>
            <a:r>
              <a:rPr lang="en-GB" sz="1200" dirty="0" smtClean="0"/>
              <a:t>Footpaths and pavements</a:t>
            </a:r>
          </a:p>
          <a:p>
            <a:pPr>
              <a:spcAft>
                <a:spcPts val="600"/>
              </a:spcAft>
            </a:pPr>
            <a:r>
              <a:rPr lang="en-GB" sz="1200" dirty="0" smtClean="0"/>
              <a:t>Cars</a:t>
            </a:r>
          </a:p>
          <a:p>
            <a:pPr marL="171450" indent="-171450">
              <a:spcAft>
                <a:spcPts val="600"/>
              </a:spcAft>
              <a:buFont typeface="Arial" panose="020B0604020202020204" pitchFamily="34" charset="0"/>
              <a:buChar char="•"/>
            </a:pPr>
            <a:r>
              <a:rPr lang="en-GB" sz="1200" dirty="0" smtClean="0"/>
              <a:t>Slow speeds</a:t>
            </a:r>
          </a:p>
          <a:p>
            <a:pPr marL="171450" indent="-171450">
              <a:spcAft>
                <a:spcPts val="600"/>
              </a:spcAft>
              <a:buFont typeface="Arial" panose="020B0604020202020204" pitchFamily="34" charset="0"/>
              <a:buChar char="•"/>
            </a:pPr>
            <a:r>
              <a:rPr lang="en-GB" sz="1200" dirty="0" smtClean="0"/>
              <a:t>Reduced traffic</a:t>
            </a:r>
            <a:endParaRPr lang="en-GB" sz="1200" dirty="0"/>
          </a:p>
        </p:txBody>
      </p:sp>
      <p:sp>
        <p:nvSpPr>
          <p:cNvPr id="13" name="TextBox 12"/>
          <p:cNvSpPr txBox="1"/>
          <p:nvPr/>
        </p:nvSpPr>
        <p:spPr>
          <a:xfrm>
            <a:off x="790875" y="1419622"/>
            <a:ext cx="1512000" cy="288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dirty="0" smtClean="0"/>
              <a:t>Work / Learning</a:t>
            </a:r>
          </a:p>
          <a:p>
            <a:pPr>
              <a:spcAft>
                <a:spcPts val="600"/>
              </a:spcAft>
            </a:pPr>
            <a:r>
              <a:rPr lang="en-GB" sz="1200" dirty="0" smtClean="0"/>
              <a:t>Education</a:t>
            </a:r>
          </a:p>
          <a:p>
            <a:pPr marL="171450" indent="-171450">
              <a:spcAft>
                <a:spcPts val="600"/>
              </a:spcAft>
              <a:buFont typeface="Arial" panose="020B0604020202020204" pitchFamily="34" charset="0"/>
              <a:buChar char="•"/>
            </a:pPr>
            <a:r>
              <a:rPr lang="en-GB" sz="1200" dirty="0" smtClean="0"/>
              <a:t>Nurseries</a:t>
            </a:r>
          </a:p>
          <a:p>
            <a:pPr marL="171450" indent="-171450">
              <a:spcAft>
                <a:spcPts val="600"/>
              </a:spcAft>
              <a:buFont typeface="Arial" panose="020B0604020202020204" pitchFamily="34" charset="0"/>
              <a:buChar char="•"/>
            </a:pPr>
            <a:r>
              <a:rPr lang="en-GB" sz="1200" dirty="0" smtClean="0"/>
              <a:t>Primary Schools</a:t>
            </a:r>
          </a:p>
          <a:p>
            <a:pPr marL="171450" indent="-171450">
              <a:spcAft>
                <a:spcPts val="600"/>
              </a:spcAft>
              <a:buFont typeface="Arial" panose="020B0604020202020204" pitchFamily="34" charset="0"/>
              <a:buChar char="•"/>
            </a:pPr>
            <a:r>
              <a:rPr lang="en-GB" sz="1200" dirty="0" smtClean="0"/>
              <a:t>High Schools</a:t>
            </a:r>
          </a:p>
          <a:p>
            <a:pPr>
              <a:spcAft>
                <a:spcPts val="600"/>
              </a:spcAft>
            </a:pPr>
            <a:r>
              <a:rPr lang="en-GB" sz="1200" dirty="0" smtClean="0"/>
              <a:t>Employment</a:t>
            </a:r>
          </a:p>
          <a:p>
            <a:pPr marL="171450" indent="-171450">
              <a:spcAft>
                <a:spcPts val="600"/>
              </a:spcAft>
              <a:buFont typeface="Arial" panose="020B0604020202020204" pitchFamily="34" charset="0"/>
              <a:buChar char="•"/>
            </a:pPr>
            <a:r>
              <a:rPr lang="en-GB" sz="1200" dirty="0" smtClean="0"/>
              <a:t>Offices</a:t>
            </a:r>
          </a:p>
          <a:p>
            <a:pPr marL="171450" indent="-171450">
              <a:spcAft>
                <a:spcPts val="600"/>
              </a:spcAft>
              <a:buFont typeface="Arial" panose="020B0604020202020204" pitchFamily="34" charset="0"/>
              <a:buChar char="•"/>
            </a:pPr>
            <a:r>
              <a:rPr lang="en-GB" sz="1200" dirty="0" smtClean="0"/>
              <a:t>Other places where people can work</a:t>
            </a:r>
          </a:p>
          <a:p>
            <a:pPr marL="171450" indent="-171450">
              <a:lnSpc>
                <a:spcPct val="150000"/>
              </a:lnSpc>
              <a:buFont typeface="Arial" panose="020B0604020202020204" pitchFamily="34" charset="0"/>
              <a:buChar char="•"/>
            </a:pPr>
            <a:endParaRPr lang="en-GB" sz="1200" dirty="0"/>
          </a:p>
        </p:txBody>
      </p:sp>
      <p:sp>
        <p:nvSpPr>
          <p:cNvPr id="2" name="Text Placeholder 1"/>
          <p:cNvSpPr>
            <a:spLocks noGrp="1"/>
          </p:cNvSpPr>
          <p:nvPr>
            <p:ph type="body" sz="quarter" idx="10"/>
          </p:nvPr>
        </p:nvSpPr>
        <p:spPr/>
        <p:txBody>
          <a:bodyPr/>
          <a:lstStyle/>
          <a:p>
            <a:r>
              <a:rPr lang="en-GB" dirty="0" smtClean="0"/>
              <a:t>Your 20 Minute Neighbourhood</a:t>
            </a:r>
            <a:endParaRPr lang="en-GB" dirty="0"/>
          </a:p>
        </p:txBody>
      </p:sp>
    </p:spTree>
    <p:extLst>
      <p:ext uri="{BB962C8B-B14F-4D97-AF65-F5344CB8AC3E}">
        <p14:creationId xmlns:p14="http://schemas.microsoft.com/office/powerpoint/2010/main" val="155276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82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mj-lt"/>
              <a:buAutoNum type="arabicPeriod"/>
            </a:pPr>
            <a:r>
              <a:rPr lang="en-GB" dirty="0" smtClean="0"/>
              <a:t>Engage</a:t>
            </a:r>
          </a:p>
          <a:p>
            <a:pPr marL="0" indent="0">
              <a:spcAft>
                <a:spcPts val="600"/>
              </a:spcAft>
              <a:buNone/>
            </a:pPr>
            <a:r>
              <a:rPr lang="en-GB" sz="1200" b="0" dirty="0" smtClean="0"/>
              <a:t>	</a:t>
            </a:r>
            <a:r>
              <a:rPr lang="en-GB" sz="1400" b="0" dirty="0" smtClean="0">
                <a:solidFill>
                  <a:schemeClr val="bg1">
                    <a:lumMod val="65000"/>
                  </a:schemeClr>
                </a:solidFill>
              </a:rPr>
              <a:t>Climate change and COP – what are they are how do 	they link?</a:t>
            </a:r>
          </a:p>
          <a:p>
            <a:pPr marL="0" indent="0">
              <a:spcAft>
                <a:spcPts val="600"/>
              </a:spcAft>
              <a:buNone/>
            </a:pPr>
            <a:r>
              <a:rPr lang="en-GB" sz="1400" b="0" dirty="0" smtClean="0">
                <a:solidFill>
                  <a:schemeClr val="bg1">
                    <a:lumMod val="65000"/>
                  </a:schemeClr>
                </a:solidFill>
              </a:rPr>
              <a:t>	What is Scotland doing to tackle Climate Change?</a:t>
            </a:r>
          </a:p>
          <a:p>
            <a:pPr marL="0" indent="0">
              <a:spcAft>
                <a:spcPts val="600"/>
              </a:spcAft>
              <a:buNone/>
            </a:pPr>
            <a:r>
              <a:rPr lang="en-GB" sz="1400" b="0" dirty="0" smtClean="0"/>
              <a:t>	How could our local neighbourhood become a place 	that is good for both the planet and for people? </a:t>
            </a:r>
          </a:p>
          <a:p>
            <a:pPr marL="0" indent="0">
              <a:spcAft>
                <a:spcPts val="600"/>
              </a:spcAft>
              <a:buNone/>
            </a:pPr>
            <a:r>
              <a:rPr lang="en-GB" sz="1400" b="0" dirty="0"/>
              <a:t>	</a:t>
            </a:r>
            <a:r>
              <a:rPr lang="en-GB" sz="1400" b="0" dirty="0" smtClean="0"/>
              <a:t>What are 20 minute neighbourhoods?</a:t>
            </a:r>
          </a:p>
          <a:p>
            <a:pPr marL="342900" indent="-342900">
              <a:spcBef>
                <a:spcPts val="600"/>
              </a:spcBef>
              <a:buFont typeface="+mj-lt"/>
              <a:buAutoNum type="arabicPeriod" startAt="2"/>
            </a:pPr>
            <a:r>
              <a:rPr lang="en-GB" b="0" dirty="0" smtClean="0">
                <a:solidFill>
                  <a:schemeClr val="tx1">
                    <a:lumMod val="60000"/>
                    <a:lumOff val="40000"/>
                  </a:schemeClr>
                </a:solidFill>
              </a:rPr>
              <a:t>Explore: </a:t>
            </a:r>
            <a:r>
              <a:rPr lang="en-GB" sz="1200" b="0" dirty="0" smtClean="0">
                <a:solidFill>
                  <a:schemeClr val="bg1">
                    <a:lumMod val="65000"/>
                  </a:schemeClr>
                </a:solidFill>
              </a:rPr>
              <a:t>Go out into our local neighbourhood. </a:t>
            </a:r>
          </a:p>
          <a:p>
            <a:pPr marL="342900" indent="-342900">
              <a:buFont typeface="+mj-lt"/>
              <a:buAutoNum type="arabicPeriod" startAt="2"/>
            </a:pPr>
            <a:r>
              <a:rPr lang="en-GB" b="0" dirty="0" smtClean="0">
                <a:solidFill>
                  <a:schemeClr val="tx1">
                    <a:lumMod val="60000"/>
                    <a:lumOff val="40000"/>
                  </a:schemeClr>
                </a:solidFill>
              </a:rPr>
              <a:t>Evaluate:</a:t>
            </a:r>
            <a:r>
              <a:rPr lang="en-GB" b="0" dirty="0" smtClean="0">
                <a:solidFill>
                  <a:schemeClr val="bg1">
                    <a:lumMod val="65000"/>
                  </a:schemeClr>
                </a:solidFill>
              </a:rPr>
              <a:t> </a:t>
            </a:r>
            <a:r>
              <a:rPr lang="en-GB" sz="1200" b="0" dirty="0" smtClean="0">
                <a:solidFill>
                  <a:schemeClr val="bg1">
                    <a:lumMod val="65000"/>
                  </a:schemeClr>
                </a:solidFill>
              </a:rPr>
              <a:t>How does out local neighbourhood measure up?</a:t>
            </a:r>
          </a:p>
          <a:p>
            <a:pPr marL="342900" indent="-342900">
              <a:buFont typeface="+mj-lt"/>
              <a:buAutoNum type="arabicPeriod" startAt="2"/>
            </a:pPr>
            <a:r>
              <a:rPr lang="en-GB" b="0" dirty="0" smtClean="0">
                <a:solidFill>
                  <a:schemeClr val="tx1">
                    <a:lumMod val="60000"/>
                    <a:lumOff val="40000"/>
                  </a:schemeClr>
                </a:solidFill>
              </a:rPr>
              <a:t>Create: </a:t>
            </a:r>
            <a:r>
              <a:rPr lang="en-GB" sz="1200" b="0" dirty="0" smtClean="0">
                <a:solidFill>
                  <a:schemeClr val="bg1">
                    <a:lumMod val="65000"/>
                  </a:schemeClr>
                </a:solidFill>
              </a:rPr>
              <a:t>How would we design our local neighbourhood?</a:t>
            </a:r>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83" r="18883"/>
          <a:stretch>
            <a:fillRect/>
          </a:stretch>
        </p:blipFill>
        <p:spPr>
          <a:xfrm>
            <a:off x="5795963" y="1277938"/>
            <a:ext cx="2952750" cy="3149600"/>
          </a:xfrm>
        </p:spPr>
      </p:pic>
      <p:sp>
        <p:nvSpPr>
          <p:cNvPr id="4" name="Text Placeholder 3"/>
          <p:cNvSpPr>
            <a:spLocks noGrp="1"/>
          </p:cNvSpPr>
          <p:nvPr>
            <p:ph type="body" sz="quarter" idx="10"/>
          </p:nvPr>
        </p:nvSpPr>
        <p:spPr/>
        <p:txBody>
          <a:bodyPr/>
          <a:lstStyle/>
          <a:p>
            <a:r>
              <a:rPr lang="en-GB" dirty="0" smtClean="0"/>
              <a:t>Overview</a:t>
            </a:r>
            <a:endParaRPr lang="en-GB" dirty="0"/>
          </a:p>
        </p:txBody>
      </p:sp>
    </p:spTree>
    <p:extLst>
      <p:ext uri="{BB962C8B-B14F-4D97-AF65-F5344CB8AC3E}">
        <p14:creationId xmlns:p14="http://schemas.microsoft.com/office/powerpoint/2010/main" val="1384315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0" dirty="0" smtClean="0"/>
              <a:t>What is Climate Change?</a:t>
            </a:r>
          </a:p>
          <a:p>
            <a:r>
              <a:rPr lang="en-GB" b="0" dirty="0" smtClean="0"/>
              <a:t>What causes Climate Change?</a:t>
            </a:r>
          </a:p>
          <a:p>
            <a:r>
              <a:rPr lang="en-GB" b="0" dirty="0" smtClean="0"/>
              <a:t>What are the impacts of Climate Change?</a:t>
            </a:r>
          </a:p>
          <a:p>
            <a:r>
              <a:rPr lang="en-GB" b="0" dirty="0" smtClean="0"/>
              <a:t>What is COP26? What is it trying to achieve?</a:t>
            </a:r>
          </a:p>
          <a:p>
            <a:r>
              <a:rPr lang="en-GB" b="0" dirty="0" smtClean="0"/>
              <a:t>In the UK, where do most of our emissions come from?</a:t>
            </a:r>
          </a:p>
          <a:p>
            <a:r>
              <a:rPr lang="en-GB" b="0" dirty="0" smtClean="0"/>
              <a:t>What about our transport emissions?</a:t>
            </a:r>
          </a:p>
          <a:p>
            <a:r>
              <a:rPr lang="en-GB" b="0" dirty="0" smtClean="0"/>
              <a:t>What is Scotland doing about Climate Change?</a:t>
            </a:r>
          </a:p>
          <a:p>
            <a:endParaRPr lang="en-GB" b="0" dirty="0" smtClean="0"/>
          </a:p>
          <a:p>
            <a:endParaRPr lang="en-GB" b="0" dirty="0" smtClean="0"/>
          </a:p>
        </p:txBody>
      </p:sp>
      <p:sp>
        <p:nvSpPr>
          <p:cNvPr id="4" name="Text Placeholder 3"/>
          <p:cNvSpPr>
            <a:spLocks noGrp="1"/>
          </p:cNvSpPr>
          <p:nvPr>
            <p:ph type="body" sz="quarter" idx="10"/>
          </p:nvPr>
        </p:nvSpPr>
        <p:spPr/>
        <p:txBody>
          <a:bodyPr/>
          <a:lstStyle/>
          <a:p>
            <a:r>
              <a:rPr lang="en-GB" dirty="0" smtClean="0"/>
              <a:t>Recap from last session</a:t>
            </a:r>
            <a:endParaRPr lang="en-GB" dirty="0"/>
          </a:p>
        </p:txBody>
      </p:sp>
      <p:sp>
        <p:nvSpPr>
          <p:cNvPr id="2" name="Picture Placeholder 1"/>
          <p:cNvSpPr>
            <a:spLocks noGrp="1"/>
          </p:cNvSpPr>
          <p:nvPr>
            <p:ph type="pic" sz="quarter" idx="13"/>
          </p:nvPr>
        </p:nvSpPr>
        <p:spPr/>
      </p:sp>
      <p:pic>
        <p:nvPicPr>
          <p:cNvPr id="7" name="Picture 4" descr="HOME - UN Climate Change Conference (COP26) at the SEC – Glasgow 2021"/>
          <p:cNvPicPr>
            <a:picLocks noChangeAspect="1" noChangeArrowheads="1"/>
          </p:cNvPicPr>
          <p:nvPr/>
        </p:nvPicPr>
        <p:blipFill rotWithShape="1">
          <a:blip r:embed="rId3">
            <a:extLst>
              <a:ext uri="{28A0092B-C50C-407E-A947-70E740481C1C}">
                <a14:useLocalDpi xmlns:a14="http://schemas.microsoft.com/office/drawing/2010/main" val="0"/>
              </a:ext>
            </a:extLst>
          </a:blip>
          <a:srcRect l="11166" t="21347" r="51037" b="23032"/>
          <a:stretch/>
        </p:blipFill>
        <p:spPr bwMode="auto">
          <a:xfrm>
            <a:off x="5796136" y="1301502"/>
            <a:ext cx="2952577" cy="288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29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sp>
        <p:nvSpPr>
          <p:cNvPr id="3" name="Text Placeholder 2"/>
          <p:cNvSpPr>
            <a:spLocks noGrp="1"/>
          </p:cNvSpPr>
          <p:nvPr>
            <p:ph type="body" sz="quarter" idx="13"/>
          </p:nvPr>
        </p:nvSpPr>
        <p:spPr/>
        <p:txBody>
          <a:bodyPr/>
          <a:lstStyle/>
          <a:p>
            <a:r>
              <a:rPr lang="en-GB" dirty="0" smtClean="0"/>
              <a:t>20 minute neighbourhoods</a:t>
            </a:r>
            <a:endParaRPr lang="en-GB" dirty="0"/>
          </a:p>
        </p:txBody>
      </p:sp>
      <p:sp>
        <p:nvSpPr>
          <p:cNvPr id="4" name="Text Placeholder 3"/>
          <p:cNvSpPr>
            <a:spLocks noGrp="1"/>
          </p:cNvSpPr>
          <p:nvPr>
            <p:ph type="body" sz="quarter" idx="10"/>
          </p:nvPr>
        </p:nvSpPr>
        <p:spPr>
          <a:xfrm>
            <a:off x="791999" y="2808000"/>
            <a:ext cx="4895617" cy="1563950"/>
          </a:xfrm>
        </p:spPr>
        <p:txBody>
          <a:bodyPr/>
          <a:lstStyle/>
          <a:p>
            <a:r>
              <a:rPr lang="en-GB" dirty="0" smtClean="0">
                <a:solidFill>
                  <a:srgbClr val="CB3B95"/>
                </a:solidFill>
              </a:rPr>
              <a:t>What are 20 minute neighbourhoods?</a:t>
            </a:r>
          </a:p>
          <a:p>
            <a:endParaRPr lang="en-GB" dirty="0" smtClean="0"/>
          </a:p>
          <a:p>
            <a:r>
              <a:rPr lang="en-GB" dirty="0" smtClean="0">
                <a:solidFill>
                  <a:schemeClr val="bg2">
                    <a:lumMod val="50000"/>
                  </a:schemeClr>
                </a:solidFill>
              </a:rPr>
              <a:t>How can they help create places that are good for </a:t>
            </a:r>
            <a:r>
              <a:rPr lang="en-GB" dirty="0" smtClean="0">
                <a:solidFill>
                  <a:schemeClr val="tx2"/>
                </a:solidFill>
              </a:rPr>
              <a:t>people</a:t>
            </a:r>
            <a:r>
              <a:rPr lang="en-GB" dirty="0" smtClean="0">
                <a:solidFill>
                  <a:schemeClr val="bg2">
                    <a:lumMod val="50000"/>
                  </a:schemeClr>
                </a:solidFill>
              </a:rPr>
              <a:t> and for the </a:t>
            </a:r>
            <a:r>
              <a:rPr lang="en-GB" dirty="0" smtClean="0">
                <a:solidFill>
                  <a:schemeClr val="tx2"/>
                </a:solidFill>
              </a:rPr>
              <a:t>planet</a:t>
            </a:r>
            <a:r>
              <a:rPr lang="en-GB" dirty="0" smtClean="0">
                <a:solidFill>
                  <a:schemeClr val="bg2">
                    <a:lumMod val="50000"/>
                  </a:schemeClr>
                </a:solidFill>
              </a:rPr>
              <a:t>?</a:t>
            </a:r>
            <a:endParaRPr lang="en-GB" dirty="0">
              <a:solidFill>
                <a:schemeClr val="bg2">
                  <a:lumMod val="50000"/>
                </a:schemeClr>
              </a:solidFill>
            </a:endParaRPr>
          </a:p>
        </p:txBody>
      </p:sp>
      <p:sp>
        <p:nvSpPr>
          <p:cNvPr id="5" name="Picture Placeholder 4"/>
          <p:cNvSpPr>
            <a:spLocks noGrp="1"/>
          </p:cNvSpPr>
          <p:nvPr>
            <p:ph type="pic" sz="quarter" idx="14"/>
          </p:nvPr>
        </p:nvSpPr>
        <p:spPr/>
      </p:sp>
      <p:pic>
        <p:nvPicPr>
          <p:cNvPr id="6" name="Picture 5"/>
          <p:cNvPicPr>
            <a:picLocks noChangeAspect="1"/>
          </p:cNvPicPr>
          <p:nvPr/>
        </p:nvPicPr>
        <p:blipFill rotWithShape="1">
          <a:blip r:embed="rId3"/>
          <a:srcRect l="41591" t="9043" r="19265" b="6704"/>
          <a:stretch/>
        </p:blipFill>
        <p:spPr>
          <a:xfrm>
            <a:off x="5687616" y="-27460"/>
            <a:ext cx="3456384" cy="5202288"/>
          </a:xfrm>
          <a:prstGeom prst="rect">
            <a:avLst/>
          </a:prstGeom>
        </p:spPr>
      </p:pic>
    </p:spTree>
    <p:extLst>
      <p:ext uri="{BB962C8B-B14F-4D97-AF65-F5344CB8AC3E}">
        <p14:creationId xmlns:p14="http://schemas.microsoft.com/office/powerpoint/2010/main" val="1417554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131590"/>
            <a:ext cx="5868144" cy="3300832"/>
          </a:xfrm>
          <a:prstGeom prst="rect">
            <a:avLst/>
          </a:prstGeom>
        </p:spPr>
      </p:pic>
      <p:sp>
        <p:nvSpPr>
          <p:cNvPr id="2" name="Text Placeholder 1"/>
          <p:cNvSpPr>
            <a:spLocks noGrp="1"/>
          </p:cNvSpPr>
          <p:nvPr>
            <p:ph type="body" sz="quarter" idx="10"/>
          </p:nvPr>
        </p:nvSpPr>
        <p:spPr>
          <a:xfrm>
            <a:off x="792000" y="557795"/>
            <a:ext cx="6012248" cy="396000"/>
          </a:xfrm>
        </p:spPr>
        <p:txBody>
          <a:bodyPr/>
          <a:lstStyle/>
          <a:p>
            <a:r>
              <a:rPr lang="en-GB" dirty="0" smtClean="0"/>
              <a:t>What is a 20 minute neighbourhood?</a:t>
            </a:r>
            <a:endParaRPr lang="en-GB" dirty="0"/>
          </a:p>
        </p:txBody>
      </p:sp>
      <p:pic>
        <p:nvPicPr>
          <p:cNvPr id="8"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0862" y="2252999"/>
            <a:ext cx="1073796" cy="10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89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557795"/>
            <a:ext cx="6516304" cy="396000"/>
          </a:xfrm>
        </p:spPr>
        <p:txBody>
          <a:bodyPr/>
          <a:lstStyle/>
          <a:p>
            <a:r>
              <a:rPr lang="en-GB" dirty="0" smtClean="0"/>
              <a:t>What is a 20 minute neighbourhood?</a:t>
            </a:r>
            <a:endParaRPr lang="en-GB" dirty="0"/>
          </a:p>
        </p:txBody>
      </p:sp>
      <p:sp>
        <p:nvSpPr>
          <p:cNvPr id="6" name="Text Placeholder 5"/>
          <p:cNvSpPr>
            <a:spLocks noGrp="1"/>
          </p:cNvSpPr>
          <p:nvPr>
            <p:ph type="body" sz="quarter" idx="11"/>
          </p:nvPr>
        </p:nvSpPr>
        <p:spPr/>
        <p:txBody>
          <a:bodyPr/>
          <a:lstStyle/>
          <a:p>
            <a:r>
              <a:rPr lang="en-GB" sz="1800" b="1" dirty="0" smtClean="0">
                <a:solidFill>
                  <a:srgbClr val="CB3B95"/>
                </a:solidFill>
              </a:rPr>
              <a:t>Sustrans</a:t>
            </a:r>
            <a:r>
              <a:rPr lang="en-GB" sz="1600" dirty="0" smtClean="0"/>
              <a:t> wants to see places that connect us to each other and to what we need, </a:t>
            </a:r>
            <a:r>
              <a:rPr lang="en-GB" sz="1600" b="1" dirty="0" smtClean="0"/>
              <a:t>where we can thrive without using a car</a:t>
            </a:r>
            <a:r>
              <a:rPr lang="en-GB" sz="1600" dirty="0" smtClean="0"/>
              <a:t>. </a:t>
            </a:r>
          </a:p>
          <a:p>
            <a:r>
              <a:rPr lang="en-GB" sz="1400" dirty="0" smtClean="0"/>
              <a:t>They want </a:t>
            </a:r>
            <a:r>
              <a:rPr lang="en-GB" sz="1400" b="1" dirty="0" smtClean="0"/>
              <a:t>liveable cities and towns for everyone</a:t>
            </a:r>
            <a:r>
              <a:rPr lang="en-GB" sz="1400" dirty="0" smtClean="0"/>
              <a:t>. </a:t>
            </a:r>
          </a:p>
          <a:p>
            <a:r>
              <a:rPr lang="en-GB" sz="1600" dirty="0" smtClean="0"/>
              <a:t>They think the best way to do this is to ensure that it is easy for people to get to most places by a short 20 minute return walk. </a:t>
            </a:r>
          </a:p>
          <a:p>
            <a:r>
              <a:rPr lang="en-GB" sz="1400" b="1" dirty="0" smtClean="0"/>
              <a:t>10 minutes there, 10 minutes back</a:t>
            </a:r>
            <a:r>
              <a:rPr lang="en-GB" sz="1600" dirty="0" smtClean="0"/>
              <a:t>. </a:t>
            </a:r>
          </a:p>
          <a:p>
            <a:r>
              <a:rPr lang="en-GB" sz="1800" b="1" dirty="0" smtClean="0">
                <a:solidFill>
                  <a:schemeClr val="accent5"/>
                </a:solidFill>
                <a:hlinkClick r:id="rId3"/>
              </a:rPr>
              <a:t>What do we need to make this happen?</a:t>
            </a:r>
            <a:endParaRPr lang="en-GB" sz="1800" b="1" dirty="0" smtClean="0">
              <a:solidFill>
                <a:schemeClr val="accent5"/>
              </a:solidFill>
            </a:endParaRPr>
          </a:p>
        </p:txBody>
      </p:sp>
      <p:sp>
        <p:nvSpPr>
          <p:cNvPr id="9" name="Picture Placeholder 8"/>
          <p:cNvSpPr>
            <a:spLocks noGrp="1"/>
          </p:cNvSpPr>
          <p:nvPr>
            <p:ph type="pic" sz="quarter" idx="13"/>
          </p:nvPr>
        </p:nvSpPr>
        <p:spPr>
          <a:xfrm>
            <a:off x="5796136" y="1295400"/>
            <a:ext cx="2952577" cy="3148558"/>
          </a:xfrm>
        </p:spPr>
      </p:sp>
      <p:sp>
        <p:nvSpPr>
          <p:cNvPr id="10" name="Text Placeholder 9"/>
          <p:cNvSpPr>
            <a:spLocks noGrp="1"/>
          </p:cNvSpPr>
          <p:nvPr>
            <p:ph type="body" sz="quarter" idx="18"/>
          </p:nvPr>
        </p:nvSpPr>
        <p:spPr/>
        <p:txBody>
          <a:bodyPr/>
          <a:lstStyle/>
          <a:p>
            <a:endParaRPr lang="en-GB" dirty="0"/>
          </a:p>
        </p:txBody>
      </p:sp>
      <p:pic>
        <p:nvPicPr>
          <p:cNvPr id="1026" name="Picture 2" descr="https://www.sustrans.org.uk/media/6802/cycling-segregated-path-city-bame-sustrans_southcw19_075-2019-john-linton-all-rights-reserved.jpg?anchor=center&amp;mode=crop&amp;width=730&amp;height=410"/>
          <p:cNvPicPr>
            <a:picLocks noChangeAspect="1" noChangeArrowheads="1"/>
          </p:cNvPicPr>
          <p:nvPr/>
        </p:nvPicPr>
        <p:blipFill rotWithShape="1">
          <a:blip r:embed="rId4">
            <a:extLst>
              <a:ext uri="{28A0092B-C50C-407E-A947-70E740481C1C}">
                <a14:useLocalDpi xmlns:a14="http://schemas.microsoft.com/office/drawing/2010/main" val="0"/>
              </a:ext>
            </a:extLst>
          </a:blip>
          <a:srcRect l="17801" r="29535"/>
          <a:stretch/>
        </p:blipFill>
        <p:spPr bwMode="auto">
          <a:xfrm>
            <a:off x="5795672" y="1278198"/>
            <a:ext cx="2952328" cy="3148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213" y="4101120"/>
            <a:ext cx="685676" cy="6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77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8172488" cy="396000"/>
          </a:xfrm>
        </p:spPr>
        <p:txBody>
          <a:bodyPr/>
          <a:lstStyle/>
          <a:p>
            <a:r>
              <a:rPr lang="en-GB" dirty="0" smtClean="0"/>
              <a:t>Components of a 20 min neighbourhood</a:t>
            </a:r>
            <a:endParaRPr lang="en-GB" dirty="0"/>
          </a:p>
        </p:txBody>
      </p:sp>
      <p:sp>
        <p:nvSpPr>
          <p:cNvPr id="8" name="Oval 7"/>
          <p:cNvSpPr/>
          <p:nvPr/>
        </p:nvSpPr>
        <p:spPr>
          <a:xfrm>
            <a:off x="3426964" y="2059818"/>
            <a:ext cx="2796859" cy="1475846"/>
          </a:xfrm>
          <a:prstGeom prst="ellipse">
            <a:avLst/>
          </a:prstGeom>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dirty="0" smtClean="0">
                <a:solidFill>
                  <a:schemeClr val="tx1"/>
                </a:solidFill>
              </a:rPr>
              <a:t>20 minute neighbourhood</a:t>
            </a:r>
            <a:endParaRPr lang="en-GB" sz="1800" b="1" dirty="0">
              <a:solidFill>
                <a:schemeClr val="tx1"/>
              </a:solidFill>
            </a:endParaRPr>
          </a:p>
        </p:txBody>
      </p:sp>
      <p:cxnSp>
        <p:nvCxnSpPr>
          <p:cNvPr id="11" name="Straight Arrow Connector 10"/>
          <p:cNvCxnSpPr/>
          <p:nvPr/>
        </p:nvCxnSpPr>
        <p:spPr>
          <a:xfrm flipV="1">
            <a:off x="5932226" y="1645391"/>
            <a:ext cx="576064" cy="64807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70286" y="1836903"/>
            <a:ext cx="597243" cy="532145"/>
          </a:xfrm>
          <a:prstGeom prst="straightConnector1">
            <a:avLst/>
          </a:prstGeom>
          <a:ln w="28575">
            <a:solidFill>
              <a:srgbClr val="CB3B9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829189" y="3152977"/>
            <a:ext cx="648072" cy="36428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7" idx="0"/>
          </p:cNvCxnSpPr>
          <p:nvPr/>
        </p:nvCxnSpPr>
        <p:spPr>
          <a:xfrm>
            <a:off x="4825393" y="3570763"/>
            <a:ext cx="0" cy="6313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05424" y="3210723"/>
            <a:ext cx="716173" cy="54785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919" y="3931309"/>
            <a:ext cx="1440000" cy="1440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27" y="3931309"/>
            <a:ext cx="1440000" cy="1440000"/>
          </a:xfrm>
          <a:prstGeom prst="rect">
            <a:avLst/>
          </a:prstGeom>
        </p:spPr>
      </p:pic>
      <p:sp>
        <p:nvSpPr>
          <p:cNvPr id="23" name="TextBox 22"/>
          <p:cNvSpPr txBox="1"/>
          <p:nvPr/>
        </p:nvSpPr>
        <p:spPr>
          <a:xfrm>
            <a:off x="1475656" y="1252128"/>
            <a:ext cx="1494630" cy="584775"/>
          </a:xfrm>
          <a:prstGeom prst="rect">
            <a:avLst/>
          </a:prstGeom>
          <a:noFill/>
        </p:spPr>
        <p:txBody>
          <a:bodyPr wrap="square" rtlCol="0">
            <a:spAutoFit/>
          </a:bodyPr>
          <a:lstStyle/>
          <a:p>
            <a:pPr algn="ctr"/>
            <a:r>
              <a:rPr lang="en-GB" sz="1600" dirty="0" smtClean="0"/>
              <a:t>Places of work/learning</a:t>
            </a:r>
            <a:endParaRPr lang="en-GB" sz="1600" dirty="0"/>
          </a:p>
        </p:txBody>
      </p:sp>
      <p:sp>
        <p:nvSpPr>
          <p:cNvPr id="24" name="TextBox 23"/>
          <p:cNvSpPr txBox="1"/>
          <p:nvPr/>
        </p:nvSpPr>
        <p:spPr>
          <a:xfrm>
            <a:off x="6529469" y="1252127"/>
            <a:ext cx="1468896" cy="584775"/>
          </a:xfrm>
          <a:prstGeom prst="rect">
            <a:avLst/>
          </a:prstGeom>
          <a:noFill/>
        </p:spPr>
        <p:txBody>
          <a:bodyPr wrap="square" rtlCol="0">
            <a:spAutoFit/>
          </a:bodyPr>
          <a:lstStyle/>
          <a:p>
            <a:pPr algn="ctr"/>
            <a:r>
              <a:rPr lang="en-GB" sz="1600" dirty="0" smtClean="0"/>
              <a:t>Places we need to go to</a:t>
            </a:r>
            <a:endParaRPr lang="en-GB" sz="1600" dirty="0"/>
          </a:p>
        </p:txBody>
      </p:sp>
      <p:sp>
        <p:nvSpPr>
          <p:cNvPr id="25" name="TextBox 24"/>
          <p:cNvSpPr txBox="1"/>
          <p:nvPr/>
        </p:nvSpPr>
        <p:spPr>
          <a:xfrm>
            <a:off x="6821597" y="3680270"/>
            <a:ext cx="1354162" cy="584775"/>
          </a:xfrm>
          <a:prstGeom prst="rect">
            <a:avLst/>
          </a:prstGeom>
          <a:noFill/>
        </p:spPr>
        <p:txBody>
          <a:bodyPr wrap="square" rtlCol="0">
            <a:spAutoFit/>
          </a:bodyPr>
          <a:lstStyle/>
          <a:p>
            <a:pPr algn="ctr"/>
            <a:r>
              <a:rPr lang="en-GB" sz="1600" dirty="0" smtClean="0"/>
              <a:t>Places we want to go to</a:t>
            </a:r>
            <a:endParaRPr lang="en-GB" sz="1600" dirty="0"/>
          </a:p>
        </p:txBody>
      </p:sp>
      <p:sp>
        <p:nvSpPr>
          <p:cNvPr id="26" name="TextBox 25"/>
          <p:cNvSpPr txBox="1"/>
          <p:nvPr/>
        </p:nvSpPr>
        <p:spPr>
          <a:xfrm>
            <a:off x="1615827" y="3467670"/>
            <a:ext cx="1213362" cy="584775"/>
          </a:xfrm>
          <a:prstGeom prst="rect">
            <a:avLst/>
          </a:prstGeom>
          <a:noFill/>
        </p:spPr>
        <p:txBody>
          <a:bodyPr wrap="square" rtlCol="0">
            <a:spAutoFit/>
          </a:bodyPr>
          <a:lstStyle/>
          <a:p>
            <a:pPr algn="ctr"/>
            <a:r>
              <a:rPr lang="en-GB" sz="1600" dirty="0" smtClean="0"/>
              <a:t>Places we live</a:t>
            </a:r>
            <a:endParaRPr lang="en-GB" sz="1600" dirty="0"/>
          </a:p>
        </p:txBody>
      </p:sp>
      <p:sp>
        <p:nvSpPr>
          <p:cNvPr id="27" name="TextBox 26"/>
          <p:cNvSpPr txBox="1"/>
          <p:nvPr/>
        </p:nvSpPr>
        <p:spPr>
          <a:xfrm>
            <a:off x="4148312" y="4202077"/>
            <a:ext cx="1354162" cy="584775"/>
          </a:xfrm>
          <a:prstGeom prst="rect">
            <a:avLst/>
          </a:prstGeom>
          <a:noFill/>
        </p:spPr>
        <p:txBody>
          <a:bodyPr wrap="square" rtlCol="0">
            <a:spAutoFit/>
          </a:bodyPr>
          <a:lstStyle/>
          <a:p>
            <a:pPr algn="ctr"/>
            <a:r>
              <a:rPr lang="en-GB" sz="1600" dirty="0" smtClean="0"/>
              <a:t>How we get there</a:t>
            </a:r>
            <a:endParaRPr lang="en-GB" sz="1600" dirty="0"/>
          </a:p>
        </p:txBody>
      </p:sp>
    </p:spTree>
    <p:extLst>
      <p:ext uri="{BB962C8B-B14F-4D97-AF65-F5344CB8AC3E}">
        <p14:creationId xmlns:p14="http://schemas.microsoft.com/office/powerpoint/2010/main" val="3793426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876344" cy="396000"/>
          </a:xfrm>
        </p:spPr>
        <p:txBody>
          <a:bodyPr/>
          <a:lstStyle/>
          <a:p>
            <a:r>
              <a:rPr lang="en-GB" dirty="0"/>
              <a:t>Components of a 20 min </a:t>
            </a:r>
            <a:r>
              <a:rPr lang="en-GB" dirty="0" smtClean="0"/>
              <a:t>neighbourhood</a:t>
            </a:r>
            <a:endParaRPr lang="en-GB" dirty="0"/>
          </a:p>
        </p:txBody>
      </p:sp>
      <p:sp>
        <p:nvSpPr>
          <p:cNvPr id="5" name="TextBox 4"/>
          <p:cNvSpPr txBox="1"/>
          <p:nvPr/>
        </p:nvSpPr>
        <p:spPr>
          <a:xfrm>
            <a:off x="2386177" y="1299297"/>
            <a:ext cx="1512000" cy="324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dirty="0" smtClean="0"/>
              <a:t>Places we need</a:t>
            </a:r>
          </a:p>
          <a:p>
            <a:pPr>
              <a:spcAft>
                <a:spcPts val="600"/>
              </a:spcAft>
            </a:pPr>
            <a:r>
              <a:rPr lang="en-GB" sz="1200" dirty="0" smtClean="0"/>
              <a:t>Health</a:t>
            </a:r>
          </a:p>
          <a:p>
            <a:pPr marL="171450" indent="-171450">
              <a:spcAft>
                <a:spcPts val="600"/>
              </a:spcAft>
              <a:buFont typeface="Arial" panose="020B0604020202020204" pitchFamily="34" charset="0"/>
              <a:buChar char="•"/>
            </a:pPr>
            <a:r>
              <a:rPr lang="en-GB" sz="1200" dirty="0" smtClean="0"/>
              <a:t>Doctors</a:t>
            </a:r>
          </a:p>
          <a:p>
            <a:pPr marL="171450" indent="-171450">
              <a:spcAft>
                <a:spcPts val="600"/>
              </a:spcAft>
              <a:buFont typeface="Arial" panose="020B0604020202020204" pitchFamily="34" charset="0"/>
              <a:buChar char="•"/>
            </a:pPr>
            <a:r>
              <a:rPr lang="en-GB" sz="1200" dirty="0" smtClean="0"/>
              <a:t>Dentists</a:t>
            </a:r>
          </a:p>
          <a:p>
            <a:pPr marL="171450" indent="-171450">
              <a:spcAft>
                <a:spcPts val="600"/>
              </a:spcAft>
              <a:buFont typeface="Arial" panose="020B0604020202020204" pitchFamily="34" charset="0"/>
              <a:buChar char="•"/>
            </a:pPr>
            <a:r>
              <a:rPr lang="en-GB" sz="1200" dirty="0" smtClean="0"/>
              <a:t>Pharmacy</a:t>
            </a:r>
          </a:p>
          <a:p>
            <a:pPr>
              <a:spcAft>
                <a:spcPts val="600"/>
              </a:spcAft>
            </a:pPr>
            <a:r>
              <a:rPr lang="en-GB" sz="1200" dirty="0" smtClean="0"/>
              <a:t>Food</a:t>
            </a:r>
          </a:p>
          <a:p>
            <a:pPr marL="171450" indent="-171450">
              <a:spcAft>
                <a:spcPts val="600"/>
              </a:spcAft>
              <a:buFont typeface="Arial" panose="020B0604020202020204" pitchFamily="34" charset="0"/>
              <a:buChar char="•"/>
            </a:pPr>
            <a:r>
              <a:rPr lang="en-GB" sz="1200" dirty="0" smtClean="0"/>
              <a:t>Shops </a:t>
            </a:r>
          </a:p>
          <a:p>
            <a:pPr marL="171450" indent="-171450">
              <a:spcAft>
                <a:spcPts val="600"/>
              </a:spcAft>
              <a:buFont typeface="Arial" panose="020B0604020202020204" pitchFamily="34" charset="0"/>
              <a:buChar char="•"/>
            </a:pPr>
            <a:r>
              <a:rPr lang="en-GB" sz="1200" dirty="0" smtClean="0"/>
              <a:t>Places to eat</a:t>
            </a:r>
          </a:p>
          <a:p>
            <a:pPr>
              <a:spcAft>
                <a:spcPts val="600"/>
              </a:spcAft>
            </a:pPr>
            <a:r>
              <a:rPr lang="en-GB" sz="1200" dirty="0" smtClean="0"/>
              <a:t>Money</a:t>
            </a:r>
          </a:p>
          <a:p>
            <a:pPr marL="171450" indent="-171450">
              <a:spcAft>
                <a:spcPts val="600"/>
              </a:spcAft>
              <a:buFont typeface="Arial" panose="020B0604020202020204" pitchFamily="34" charset="0"/>
              <a:buChar char="•"/>
            </a:pPr>
            <a:r>
              <a:rPr lang="en-GB" sz="1200" dirty="0" smtClean="0"/>
              <a:t>Banks</a:t>
            </a:r>
          </a:p>
          <a:p>
            <a:pPr marL="171450" indent="-171450">
              <a:spcAft>
                <a:spcPts val="600"/>
              </a:spcAft>
              <a:buFont typeface="Arial" panose="020B0604020202020204" pitchFamily="34" charset="0"/>
              <a:buChar char="•"/>
            </a:pPr>
            <a:r>
              <a:rPr lang="en-GB" sz="1200" dirty="0" smtClean="0"/>
              <a:t>Post Offices</a:t>
            </a:r>
          </a:p>
        </p:txBody>
      </p:sp>
      <p:sp>
        <p:nvSpPr>
          <p:cNvPr id="6" name="TextBox 5"/>
          <p:cNvSpPr txBox="1"/>
          <p:nvPr/>
        </p:nvSpPr>
        <p:spPr>
          <a:xfrm>
            <a:off x="3959624" y="1306477"/>
            <a:ext cx="1512000" cy="324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dirty="0" smtClean="0"/>
              <a:t>Places we want</a:t>
            </a:r>
          </a:p>
          <a:p>
            <a:pPr>
              <a:spcAft>
                <a:spcPts val="600"/>
              </a:spcAft>
            </a:pPr>
            <a:r>
              <a:rPr lang="en-GB" sz="1200" dirty="0" smtClean="0"/>
              <a:t>Entertainment</a:t>
            </a:r>
          </a:p>
          <a:p>
            <a:pPr marL="171450" indent="-171450">
              <a:spcAft>
                <a:spcPts val="600"/>
              </a:spcAft>
              <a:buFont typeface="Arial" panose="020B0604020202020204" pitchFamily="34" charset="0"/>
              <a:buChar char="•"/>
            </a:pPr>
            <a:r>
              <a:rPr lang="en-GB" sz="1200" dirty="0" smtClean="0"/>
              <a:t>Cinema/theatre</a:t>
            </a:r>
          </a:p>
          <a:p>
            <a:pPr marL="171450" indent="-171450">
              <a:spcAft>
                <a:spcPts val="600"/>
              </a:spcAft>
              <a:buFont typeface="Arial" panose="020B0604020202020204" pitchFamily="34" charset="0"/>
              <a:buChar char="•"/>
            </a:pPr>
            <a:r>
              <a:rPr lang="en-GB" sz="1200" dirty="0" smtClean="0"/>
              <a:t>Community halls</a:t>
            </a:r>
          </a:p>
          <a:p>
            <a:pPr>
              <a:spcAft>
                <a:spcPts val="600"/>
              </a:spcAft>
            </a:pPr>
            <a:r>
              <a:rPr lang="en-GB" sz="1200" dirty="0" smtClean="0"/>
              <a:t>Religious spaces</a:t>
            </a:r>
          </a:p>
          <a:p>
            <a:pPr>
              <a:spcAft>
                <a:spcPts val="600"/>
              </a:spcAft>
            </a:pPr>
            <a:r>
              <a:rPr lang="en-GB" sz="1200" dirty="0" smtClean="0"/>
              <a:t>Sport</a:t>
            </a:r>
          </a:p>
          <a:p>
            <a:pPr marL="171450" indent="-171450">
              <a:spcAft>
                <a:spcPts val="600"/>
              </a:spcAft>
              <a:buFont typeface="Arial" panose="020B0604020202020204" pitchFamily="34" charset="0"/>
              <a:buChar char="•"/>
            </a:pPr>
            <a:r>
              <a:rPr lang="en-GB" sz="1200" dirty="0" smtClean="0"/>
              <a:t>Sport fields</a:t>
            </a:r>
          </a:p>
          <a:p>
            <a:pPr marL="171450" indent="-171450">
              <a:spcAft>
                <a:spcPts val="600"/>
              </a:spcAft>
              <a:buFont typeface="Arial" panose="020B0604020202020204" pitchFamily="34" charset="0"/>
              <a:buChar char="•"/>
            </a:pPr>
            <a:r>
              <a:rPr lang="en-GB" sz="1200" dirty="0" smtClean="0"/>
              <a:t>Swimming pools</a:t>
            </a:r>
          </a:p>
          <a:p>
            <a:pPr>
              <a:spcAft>
                <a:spcPts val="600"/>
              </a:spcAft>
            </a:pPr>
            <a:r>
              <a:rPr lang="en-GB" sz="1200" dirty="0" smtClean="0"/>
              <a:t>Outside</a:t>
            </a:r>
          </a:p>
          <a:p>
            <a:pPr marL="171450" indent="-171450">
              <a:spcAft>
                <a:spcPts val="600"/>
              </a:spcAft>
              <a:buFont typeface="Arial" panose="020B0604020202020204" pitchFamily="34" charset="0"/>
              <a:buChar char="•"/>
            </a:pPr>
            <a:r>
              <a:rPr lang="en-GB" sz="1200" dirty="0" smtClean="0"/>
              <a:t>Public parks</a:t>
            </a:r>
          </a:p>
          <a:p>
            <a:pPr marL="171450" indent="-171450">
              <a:spcAft>
                <a:spcPts val="600"/>
              </a:spcAft>
              <a:buFont typeface="Arial" panose="020B0604020202020204" pitchFamily="34" charset="0"/>
              <a:buChar char="•"/>
            </a:pPr>
            <a:r>
              <a:rPr lang="en-GB" sz="1200" dirty="0" smtClean="0"/>
              <a:t>Playgrounds</a:t>
            </a:r>
          </a:p>
          <a:p>
            <a:pPr marL="171450" indent="-171450">
              <a:spcAft>
                <a:spcPts val="600"/>
              </a:spcAft>
              <a:buFont typeface="Arial" panose="020B0604020202020204" pitchFamily="34" charset="0"/>
              <a:buChar char="•"/>
            </a:pPr>
            <a:r>
              <a:rPr lang="en-GB" sz="1200" dirty="0" smtClean="0"/>
              <a:t>Hang-out spaces</a:t>
            </a:r>
            <a:endParaRPr lang="en-GB" sz="1200" dirty="0"/>
          </a:p>
        </p:txBody>
      </p:sp>
      <p:sp>
        <p:nvSpPr>
          <p:cNvPr id="7" name="TextBox 6"/>
          <p:cNvSpPr txBox="1"/>
          <p:nvPr/>
        </p:nvSpPr>
        <p:spPr>
          <a:xfrm>
            <a:off x="5550297" y="1306474"/>
            <a:ext cx="1512000" cy="324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dirty="0" smtClean="0"/>
              <a:t>Places to live</a:t>
            </a:r>
          </a:p>
          <a:p>
            <a:pPr>
              <a:spcAft>
                <a:spcPts val="600"/>
              </a:spcAft>
            </a:pPr>
            <a:r>
              <a:rPr lang="en-GB" sz="1200" dirty="0" smtClean="0"/>
              <a:t>Houses</a:t>
            </a:r>
          </a:p>
          <a:p>
            <a:pPr marL="171450" indent="-171450">
              <a:spcAft>
                <a:spcPts val="600"/>
              </a:spcAft>
              <a:buFont typeface="Arial" panose="020B0604020202020204" pitchFamily="34" charset="0"/>
              <a:buChar char="•"/>
            </a:pPr>
            <a:r>
              <a:rPr lang="en-GB" sz="1200" dirty="0" smtClean="0"/>
              <a:t>Well maintained</a:t>
            </a:r>
          </a:p>
          <a:p>
            <a:pPr marL="171450" indent="-171450">
              <a:spcAft>
                <a:spcPts val="600"/>
              </a:spcAft>
              <a:buFont typeface="Arial" panose="020B0604020202020204" pitchFamily="34" charset="0"/>
              <a:buChar char="•"/>
            </a:pPr>
            <a:r>
              <a:rPr lang="en-GB" sz="1200" dirty="0" smtClean="0"/>
              <a:t>Different types</a:t>
            </a:r>
          </a:p>
          <a:p>
            <a:pPr marL="483091" lvl="1" indent="-171450">
              <a:spcAft>
                <a:spcPts val="600"/>
              </a:spcAft>
              <a:buFont typeface="Arial" panose="020B0604020202020204" pitchFamily="34" charset="0"/>
              <a:buChar char="•"/>
            </a:pPr>
            <a:r>
              <a:rPr lang="en-GB" sz="1200" dirty="0" smtClean="0"/>
              <a:t>Flats</a:t>
            </a:r>
          </a:p>
          <a:p>
            <a:pPr marL="483091" lvl="1" indent="-171450">
              <a:spcAft>
                <a:spcPts val="600"/>
              </a:spcAft>
              <a:buFont typeface="Arial" panose="020B0604020202020204" pitchFamily="34" charset="0"/>
              <a:buChar char="•"/>
            </a:pPr>
            <a:r>
              <a:rPr lang="en-GB" sz="1200" dirty="0" smtClean="0"/>
              <a:t>Houses</a:t>
            </a:r>
          </a:p>
          <a:p>
            <a:pPr marL="483091" lvl="1" indent="-171450">
              <a:spcAft>
                <a:spcPts val="600"/>
              </a:spcAft>
              <a:buFont typeface="Arial" panose="020B0604020202020204" pitchFamily="34" charset="0"/>
              <a:buChar char="•"/>
            </a:pPr>
            <a:r>
              <a:rPr lang="en-GB" sz="1200" dirty="0" smtClean="0"/>
              <a:t>Care homes</a:t>
            </a:r>
            <a:endParaRPr lang="en-GB" sz="1200" dirty="0"/>
          </a:p>
          <a:p>
            <a:pPr>
              <a:spcAft>
                <a:spcPts val="600"/>
              </a:spcAft>
            </a:pPr>
            <a:r>
              <a:rPr lang="en-GB" sz="1200" dirty="0" smtClean="0"/>
              <a:t>Streets</a:t>
            </a:r>
          </a:p>
          <a:p>
            <a:pPr marL="171450" indent="-171450">
              <a:spcAft>
                <a:spcPts val="600"/>
              </a:spcAft>
              <a:buFont typeface="Arial" panose="020B0604020202020204" pitchFamily="34" charset="0"/>
              <a:buChar char="•"/>
            </a:pPr>
            <a:r>
              <a:rPr lang="en-GB" sz="1200" dirty="0" smtClean="0"/>
              <a:t>Clean and tidy</a:t>
            </a:r>
          </a:p>
          <a:p>
            <a:pPr marL="171450" indent="-171450">
              <a:spcAft>
                <a:spcPts val="600"/>
              </a:spcAft>
              <a:buFont typeface="Arial" panose="020B0604020202020204" pitchFamily="34" charset="0"/>
              <a:buChar char="•"/>
            </a:pPr>
            <a:r>
              <a:rPr lang="en-GB" sz="1200" dirty="0" smtClean="0"/>
              <a:t>Trees and plants</a:t>
            </a:r>
          </a:p>
          <a:p>
            <a:pPr marL="171450" indent="-171450">
              <a:spcAft>
                <a:spcPts val="600"/>
              </a:spcAft>
              <a:buFont typeface="Arial" panose="020B0604020202020204" pitchFamily="34" charset="0"/>
              <a:buChar char="•"/>
            </a:pPr>
            <a:r>
              <a:rPr lang="en-GB" sz="1200" dirty="0" smtClean="0"/>
              <a:t>Feeling safe</a:t>
            </a:r>
          </a:p>
          <a:p>
            <a:pPr marL="171450" indent="-171450">
              <a:spcAft>
                <a:spcPts val="600"/>
              </a:spcAft>
              <a:buFont typeface="Arial" panose="020B0604020202020204" pitchFamily="34" charset="0"/>
              <a:buChar char="•"/>
            </a:pPr>
            <a:endParaRPr lang="en-GB" sz="1200" dirty="0" smtClean="0"/>
          </a:p>
        </p:txBody>
      </p:sp>
      <p:sp>
        <p:nvSpPr>
          <p:cNvPr id="8" name="TextBox 7"/>
          <p:cNvSpPr txBox="1"/>
          <p:nvPr/>
        </p:nvSpPr>
        <p:spPr>
          <a:xfrm>
            <a:off x="7140970" y="1304078"/>
            <a:ext cx="1512000" cy="324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dirty="0" smtClean="0"/>
              <a:t>How we get there</a:t>
            </a:r>
          </a:p>
          <a:p>
            <a:pPr>
              <a:spcAft>
                <a:spcPts val="600"/>
              </a:spcAft>
            </a:pPr>
            <a:r>
              <a:rPr lang="en-GB" sz="1200" dirty="0" smtClean="0"/>
              <a:t>Public Transport</a:t>
            </a:r>
          </a:p>
          <a:p>
            <a:pPr marL="171450" indent="-171450">
              <a:spcAft>
                <a:spcPts val="600"/>
              </a:spcAft>
              <a:buFont typeface="Arial" panose="020B0604020202020204" pitchFamily="34" charset="0"/>
              <a:buChar char="•"/>
            </a:pPr>
            <a:r>
              <a:rPr lang="en-GB" sz="1200" dirty="0" smtClean="0"/>
              <a:t>Buses, trams, trains</a:t>
            </a:r>
          </a:p>
          <a:p>
            <a:pPr>
              <a:spcAft>
                <a:spcPts val="600"/>
              </a:spcAft>
            </a:pPr>
            <a:r>
              <a:rPr lang="en-GB" sz="1200" dirty="0" smtClean="0"/>
              <a:t>Active Transport</a:t>
            </a:r>
          </a:p>
          <a:p>
            <a:pPr marL="171450" indent="-171450">
              <a:spcAft>
                <a:spcPts val="600"/>
              </a:spcAft>
              <a:buFont typeface="Arial" panose="020B0604020202020204" pitchFamily="34" charset="0"/>
              <a:buChar char="•"/>
            </a:pPr>
            <a:r>
              <a:rPr lang="en-GB" sz="1200" dirty="0" smtClean="0"/>
              <a:t>Cycle lanes</a:t>
            </a:r>
          </a:p>
          <a:p>
            <a:pPr marL="171450" indent="-171450">
              <a:spcAft>
                <a:spcPts val="600"/>
              </a:spcAft>
              <a:buFont typeface="Arial" panose="020B0604020202020204" pitchFamily="34" charset="0"/>
              <a:buChar char="•"/>
            </a:pPr>
            <a:r>
              <a:rPr lang="en-GB" sz="1200" dirty="0" smtClean="0"/>
              <a:t>Footpaths and pavements</a:t>
            </a:r>
          </a:p>
          <a:p>
            <a:pPr marL="171450" indent="-171450">
              <a:spcAft>
                <a:spcPts val="600"/>
              </a:spcAft>
              <a:buFont typeface="Arial" panose="020B0604020202020204" pitchFamily="34" charset="0"/>
              <a:buChar char="•"/>
            </a:pPr>
            <a:r>
              <a:rPr lang="en-GB" sz="1200" dirty="0" smtClean="0"/>
              <a:t>Safe crossings</a:t>
            </a:r>
          </a:p>
          <a:p>
            <a:pPr>
              <a:spcAft>
                <a:spcPts val="600"/>
              </a:spcAft>
            </a:pPr>
            <a:r>
              <a:rPr lang="en-GB" sz="1200" dirty="0" smtClean="0"/>
              <a:t>Cars</a:t>
            </a:r>
          </a:p>
          <a:p>
            <a:pPr marL="171450" indent="-171450">
              <a:spcAft>
                <a:spcPts val="600"/>
              </a:spcAft>
              <a:buFont typeface="Arial" panose="020B0604020202020204" pitchFamily="34" charset="0"/>
              <a:buChar char="•"/>
            </a:pPr>
            <a:r>
              <a:rPr lang="en-GB" sz="1200" dirty="0" smtClean="0"/>
              <a:t>Slow speeds</a:t>
            </a:r>
          </a:p>
          <a:p>
            <a:pPr marL="171450" indent="-171450">
              <a:spcAft>
                <a:spcPts val="600"/>
              </a:spcAft>
              <a:buFont typeface="Arial" panose="020B0604020202020204" pitchFamily="34" charset="0"/>
              <a:buChar char="•"/>
            </a:pPr>
            <a:r>
              <a:rPr lang="en-GB" sz="1200" dirty="0" smtClean="0"/>
              <a:t>Reduced traffic</a:t>
            </a:r>
            <a:endParaRPr lang="en-GB" sz="1200" dirty="0"/>
          </a:p>
        </p:txBody>
      </p:sp>
      <p:sp>
        <p:nvSpPr>
          <p:cNvPr id="11" name="TextBox 10"/>
          <p:cNvSpPr txBox="1"/>
          <p:nvPr/>
        </p:nvSpPr>
        <p:spPr>
          <a:xfrm>
            <a:off x="778278" y="1299297"/>
            <a:ext cx="1512000" cy="324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dirty="0" smtClean="0"/>
              <a:t>Work / Learning</a:t>
            </a:r>
          </a:p>
          <a:p>
            <a:pPr>
              <a:spcAft>
                <a:spcPts val="600"/>
              </a:spcAft>
            </a:pPr>
            <a:r>
              <a:rPr lang="en-GB" sz="1200" dirty="0" smtClean="0"/>
              <a:t>Education</a:t>
            </a:r>
          </a:p>
          <a:p>
            <a:pPr marL="171450" indent="-171450">
              <a:spcAft>
                <a:spcPts val="600"/>
              </a:spcAft>
              <a:buFont typeface="Arial" panose="020B0604020202020204" pitchFamily="34" charset="0"/>
              <a:buChar char="•"/>
            </a:pPr>
            <a:r>
              <a:rPr lang="en-GB" sz="1200" dirty="0" smtClean="0"/>
              <a:t>Nurseries</a:t>
            </a:r>
          </a:p>
          <a:p>
            <a:pPr marL="171450" indent="-171450">
              <a:spcAft>
                <a:spcPts val="600"/>
              </a:spcAft>
              <a:buFont typeface="Arial" panose="020B0604020202020204" pitchFamily="34" charset="0"/>
              <a:buChar char="•"/>
            </a:pPr>
            <a:r>
              <a:rPr lang="en-GB" sz="1200" dirty="0" smtClean="0"/>
              <a:t>Primary Schools</a:t>
            </a:r>
          </a:p>
          <a:p>
            <a:pPr marL="171450" indent="-171450">
              <a:spcAft>
                <a:spcPts val="600"/>
              </a:spcAft>
              <a:buFont typeface="Arial" panose="020B0604020202020204" pitchFamily="34" charset="0"/>
              <a:buChar char="•"/>
            </a:pPr>
            <a:r>
              <a:rPr lang="en-GB" sz="1200" dirty="0" smtClean="0"/>
              <a:t>High Schools</a:t>
            </a:r>
          </a:p>
          <a:p>
            <a:pPr>
              <a:spcAft>
                <a:spcPts val="600"/>
              </a:spcAft>
            </a:pPr>
            <a:r>
              <a:rPr lang="en-GB" sz="1200" dirty="0" smtClean="0"/>
              <a:t>Employment</a:t>
            </a:r>
          </a:p>
          <a:p>
            <a:pPr marL="171450" indent="-171450">
              <a:spcAft>
                <a:spcPts val="600"/>
              </a:spcAft>
              <a:buFont typeface="Arial" panose="020B0604020202020204" pitchFamily="34" charset="0"/>
              <a:buChar char="•"/>
            </a:pPr>
            <a:r>
              <a:rPr lang="en-GB" sz="1200" dirty="0" smtClean="0"/>
              <a:t>Offices</a:t>
            </a:r>
          </a:p>
          <a:p>
            <a:pPr marL="171450" indent="-171450">
              <a:spcAft>
                <a:spcPts val="600"/>
              </a:spcAft>
              <a:buFont typeface="Arial" panose="020B0604020202020204" pitchFamily="34" charset="0"/>
              <a:buChar char="•"/>
            </a:pPr>
            <a:r>
              <a:rPr lang="en-GB" sz="1200" dirty="0" smtClean="0"/>
              <a:t>Other places where people can work</a:t>
            </a:r>
          </a:p>
          <a:p>
            <a:pPr>
              <a:spcAft>
                <a:spcPts val="600"/>
              </a:spcAft>
            </a:pPr>
            <a:r>
              <a:rPr lang="en-GB" sz="1200" dirty="0" smtClean="0"/>
              <a:t>Libraries</a:t>
            </a:r>
          </a:p>
          <a:p>
            <a:pPr marL="171450" indent="-171450">
              <a:lnSpc>
                <a:spcPct val="150000"/>
              </a:lnSpc>
              <a:buFont typeface="Arial" panose="020B0604020202020204" pitchFamily="34" charset="0"/>
              <a:buChar char="•"/>
            </a:pPr>
            <a:endParaRPr lang="en-GB" sz="1200" dirty="0"/>
          </a:p>
        </p:txBody>
      </p:sp>
    </p:spTree>
    <p:extLst>
      <p:ext uri="{BB962C8B-B14F-4D97-AF65-F5344CB8AC3E}">
        <p14:creationId xmlns:p14="http://schemas.microsoft.com/office/powerpoint/2010/main" val="101437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rapic of helath, economy, livability and climate benefits of 20 min neighbourhoods"/>
          <p:cNvPicPr>
            <a:picLocks noChangeAspect="1" noChangeArrowheads="1"/>
          </p:cNvPicPr>
          <p:nvPr/>
        </p:nvPicPr>
        <p:blipFill rotWithShape="1">
          <a:blip r:embed="rId3">
            <a:extLst>
              <a:ext uri="{28A0092B-C50C-407E-A947-70E740481C1C}">
                <a14:useLocalDpi xmlns:a14="http://schemas.microsoft.com/office/drawing/2010/main" val="0"/>
              </a:ext>
            </a:extLst>
          </a:blip>
          <a:srcRect t="3781" b="2859"/>
          <a:stretch/>
        </p:blipFill>
        <p:spPr bwMode="auto">
          <a:xfrm>
            <a:off x="5796137" y="1290862"/>
            <a:ext cx="2951864" cy="31659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792000" y="557795"/>
            <a:ext cx="6156264" cy="396000"/>
          </a:xfrm>
        </p:spPr>
        <p:txBody>
          <a:bodyPr/>
          <a:lstStyle/>
          <a:p>
            <a:r>
              <a:rPr lang="en-GB" dirty="0" smtClean="0">
                <a:solidFill>
                  <a:schemeClr val="accent3"/>
                </a:solidFill>
              </a:rPr>
              <a:t>20 minute neighbourhoods in Scotland</a:t>
            </a:r>
            <a:endParaRPr lang="en-GB" dirty="0">
              <a:solidFill>
                <a:schemeClr val="accent3"/>
              </a:solidFill>
            </a:endParaRPr>
          </a:p>
        </p:txBody>
      </p:sp>
      <p:sp>
        <p:nvSpPr>
          <p:cNvPr id="3" name="Text Placeholder 2"/>
          <p:cNvSpPr>
            <a:spLocks noGrp="1"/>
          </p:cNvSpPr>
          <p:nvPr>
            <p:ph type="body" sz="quarter" idx="11"/>
          </p:nvPr>
        </p:nvSpPr>
        <p:spPr>
          <a:xfrm>
            <a:off x="792000" y="1295999"/>
            <a:ext cx="4644095" cy="2931513"/>
          </a:xfrm>
        </p:spPr>
        <p:txBody>
          <a:bodyPr/>
          <a:lstStyle/>
          <a:p>
            <a:r>
              <a:rPr lang="en-GB" dirty="0" smtClean="0"/>
              <a:t>The Scottish Government has said that they:</a:t>
            </a:r>
          </a:p>
          <a:p>
            <a:pPr algn="ctr"/>
            <a:r>
              <a:rPr lang="en-GB" dirty="0" smtClean="0">
                <a:solidFill>
                  <a:srgbClr val="CB3B95"/>
                </a:solidFill>
              </a:rPr>
              <a:t>“support </a:t>
            </a:r>
            <a:r>
              <a:rPr lang="en-GB" dirty="0">
                <a:solidFill>
                  <a:srgbClr val="CB3B95"/>
                </a:solidFill>
              </a:rPr>
              <a:t>the idea of 20 minute </a:t>
            </a:r>
            <a:r>
              <a:rPr lang="en-GB" dirty="0" smtClean="0">
                <a:solidFill>
                  <a:srgbClr val="CB3B95"/>
                </a:solidFill>
              </a:rPr>
              <a:t>neighbourhoods – where people can meet their needs within a 20 minute walk from their house – enabling people to live better, healthier lives and supporting our net zero ambitions”</a:t>
            </a:r>
            <a:r>
              <a:rPr lang="en-GB" dirty="0" smtClean="0">
                <a:solidFill>
                  <a:schemeClr val="accent2"/>
                </a:solidFill>
              </a:rPr>
              <a:t/>
            </a:r>
            <a:br>
              <a:rPr lang="en-GB" dirty="0" smtClean="0">
                <a:solidFill>
                  <a:schemeClr val="accent2"/>
                </a:solidFill>
              </a:rPr>
            </a:br>
            <a:r>
              <a:rPr lang="en-GB" dirty="0" smtClean="0">
                <a:solidFill>
                  <a:schemeClr val="accent2"/>
                </a:solidFill>
              </a:rPr>
              <a:t/>
            </a:r>
            <a:br>
              <a:rPr lang="en-GB" dirty="0" smtClean="0">
                <a:solidFill>
                  <a:schemeClr val="accent2"/>
                </a:solidFill>
              </a:rPr>
            </a:br>
            <a:endParaRPr lang="en-GB" sz="1800" b="1" dirty="0" smtClean="0"/>
          </a:p>
          <a:p>
            <a:r>
              <a:rPr lang="en-GB" sz="1800" b="1" dirty="0" smtClean="0"/>
              <a:t>		Can you think of any other benefits 		of 20 minute neighbourhoods?</a:t>
            </a:r>
          </a:p>
          <a:p>
            <a:endParaRPr lang="en-GB"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6657" t="14533" r="30026" b="18826"/>
          <a:stretch/>
        </p:blipFill>
        <p:spPr>
          <a:xfrm>
            <a:off x="431958" y="3129555"/>
            <a:ext cx="936104" cy="1440161"/>
          </a:xfrm>
          <a:prstGeom prst="rect">
            <a:avLst/>
          </a:prstGeom>
        </p:spPr>
      </p:pic>
    </p:spTree>
    <p:extLst>
      <p:ext uri="{BB962C8B-B14F-4D97-AF65-F5344CB8AC3E}">
        <p14:creationId xmlns:p14="http://schemas.microsoft.com/office/powerpoint/2010/main" val="4197925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550</TotalTime>
  <Words>1531</Words>
  <Application>Microsoft Office PowerPoint</Application>
  <PresentationFormat>On-screen Show (16:9)</PresentationFormat>
  <Paragraphs>220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Arial Regular</vt:lpstr>
      <vt:lpstr>Calibri</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Briony Kincaid</cp:lastModifiedBy>
  <cp:revision>9</cp:revision>
  <dcterms:created xsi:type="dcterms:W3CDTF">2021-08-11T12:26:12Z</dcterms:created>
  <dcterms:modified xsi:type="dcterms:W3CDTF">2021-08-20T14:03:36Z</dcterms:modified>
</cp:coreProperties>
</file>